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33" r:id="rId2"/>
    <p:sldId id="287" r:id="rId3"/>
    <p:sldId id="434" r:id="rId4"/>
    <p:sldId id="438" r:id="rId5"/>
    <p:sldId id="437" r:id="rId6"/>
    <p:sldId id="439" r:id="rId7"/>
    <p:sldId id="440" r:id="rId8"/>
    <p:sldId id="263" r:id="rId9"/>
    <p:sldId id="264" r:id="rId10"/>
    <p:sldId id="265" r:id="rId11"/>
    <p:sldId id="442" r:id="rId12"/>
    <p:sldId id="436" r:id="rId13"/>
    <p:sldId id="445" r:id="rId14"/>
    <p:sldId id="272" r:id="rId15"/>
    <p:sldId id="446" r:id="rId16"/>
    <p:sldId id="447" r:id="rId17"/>
    <p:sldId id="275" r:id="rId18"/>
    <p:sldId id="276" r:id="rId19"/>
    <p:sldId id="449" r:id="rId20"/>
    <p:sldId id="450" r:id="rId21"/>
    <p:sldId id="284" r:id="rId22"/>
    <p:sldId id="285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4B183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FD58C4-5B24-4C58-B4D6-C10366469111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A248EE4-EF77-4E61-A7B0-165E0AB4E88A}">
      <dgm:prSet custT="1"/>
      <dgm:spPr/>
      <dgm:t>
        <a:bodyPr/>
        <a:lstStyle/>
        <a:p>
          <a:pPr algn="l"/>
          <a:r>
            <a: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</a:t>
          </a:r>
          <a:r>
            <a: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、科大招生以</a:t>
          </a:r>
          <a:r>
            <a:rPr lang="zh-TW" altLang="en-US" sz="2400" b="0" u="none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高職生考統測</a:t>
          </a:r>
          <a:r>
            <a: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為主，但開放</a:t>
          </a:r>
          <a:r>
            <a:rPr lang="zh-TW" altLang="en-US" sz="2400" b="1" u="none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部分名額給高中生用</a:t>
          </a:r>
          <a:r>
            <a:rPr lang="zh-TW" altLang="en-US" sz="2400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學測成績</a:t>
          </a:r>
          <a:r>
            <a:rPr lang="zh-TW" altLang="en-US" sz="2400" b="1" u="none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</a:t>
          </a:r>
          <a:r>
            <a: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。</a:t>
          </a:r>
          <a:endParaRPr lang="en-US" altLang="zh-TW" sz="2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l"/>
          <a:r>
            <a: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zh-TW" altLang="en-US" sz="2400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個人申請</a:t>
          </a:r>
          <a:r>
            <a: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也是</a:t>
          </a:r>
          <a:r>
            <a:rPr lang="zh-TW" altLang="en-US" sz="2400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高中生唯一進入日間部科大的管道</a:t>
          </a:r>
          <a:r>
            <a: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。</a:t>
          </a:r>
          <a:endParaRPr lang="en-US" altLang="zh-TW" sz="2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algn="l"/>
          <a:r>
            <a:rPr 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</a:t>
          </a:r>
          <a:r>
            <a: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、科大的護理、商管、設計、餐旅、多媒體、外文、資訊、工程</a:t>
          </a:r>
          <a:r>
            <a:rPr lang="en-US" altLang="zh-TW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…</a:t>
          </a:r>
          <a:r>
            <a: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等等，皆是歷年學長姐報考的選擇。</a:t>
          </a:r>
          <a:endParaRPr lang="en-US" sz="24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4B8D44A-37F1-416B-A336-A442876E04F0}" type="parTrans" cxnId="{F0A64182-B0BA-4836-AF00-BFD4E70A46A0}">
      <dgm:prSet/>
      <dgm:spPr/>
      <dgm:t>
        <a:bodyPr/>
        <a:lstStyle/>
        <a:p>
          <a:endParaRPr lang="en-US"/>
        </a:p>
      </dgm:t>
    </dgm:pt>
    <dgm:pt modelId="{8EE38A16-3344-4B16-A72E-3A8224C19197}" type="sibTrans" cxnId="{F0A64182-B0BA-4836-AF00-BFD4E70A46A0}">
      <dgm:prSet/>
      <dgm:spPr/>
      <dgm:t>
        <a:bodyPr/>
        <a:lstStyle/>
        <a:p>
          <a:endParaRPr lang="en-US"/>
        </a:p>
      </dgm:t>
    </dgm:pt>
    <dgm:pt modelId="{983F6798-CDF1-4E4C-BF86-9D7EA63AE0BD}" type="pres">
      <dgm:prSet presAssocID="{7AFD58C4-5B24-4C58-B4D6-C10366469111}" presName="outerComposite" presStyleCnt="0">
        <dgm:presLayoutVars>
          <dgm:chMax val="5"/>
          <dgm:dir/>
          <dgm:resizeHandles val="exact"/>
        </dgm:presLayoutVars>
      </dgm:prSet>
      <dgm:spPr/>
    </dgm:pt>
    <dgm:pt modelId="{156A8E96-74A1-40EC-9A4C-2179C352DCEF}" type="pres">
      <dgm:prSet presAssocID="{7AFD58C4-5B24-4C58-B4D6-C10366469111}" presName="dummyMaxCanvas" presStyleCnt="0">
        <dgm:presLayoutVars/>
      </dgm:prSet>
      <dgm:spPr/>
    </dgm:pt>
    <dgm:pt modelId="{CE56CB8C-ED8E-4F24-A8D5-CBA5F2EC0A1C}" type="pres">
      <dgm:prSet presAssocID="{7AFD58C4-5B24-4C58-B4D6-C10366469111}" presName="OneNode_1" presStyleLbl="node1" presStyleIdx="0" presStyleCnt="1" custScaleY="181390">
        <dgm:presLayoutVars>
          <dgm:bulletEnabled val="1"/>
        </dgm:presLayoutVars>
      </dgm:prSet>
      <dgm:spPr/>
    </dgm:pt>
  </dgm:ptLst>
  <dgm:cxnLst>
    <dgm:cxn modelId="{DC681840-3E5D-44B9-8F9A-CC24226D3FF6}" type="presOf" srcId="{CA248EE4-EF77-4E61-A7B0-165E0AB4E88A}" destId="{CE56CB8C-ED8E-4F24-A8D5-CBA5F2EC0A1C}" srcOrd="0" destOrd="0" presId="urn:microsoft.com/office/officeart/2005/8/layout/vProcess5"/>
    <dgm:cxn modelId="{54C10946-9E28-4D15-9345-EEE8210BD85C}" type="presOf" srcId="{7AFD58C4-5B24-4C58-B4D6-C10366469111}" destId="{983F6798-CDF1-4E4C-BF86-9D7EA63AE0BD}" srcOrd="0" destOrd="0" presId="urn:microsoft.com/office/officeart/2005/8/layout/vProcess5"/>
    <dgm:cxn modelId="{F0A64182-B0BA-4836-AF00-BFD4E70A46A0}" srcId="{7AFD58C4-5B24-4C58-B4D6-C10366469111}" destId="{CA248EE4-EF77-4E61-A7B0-165E0AB4E88A}" srcOrd="0" destOrd="0" parTransId="{54B8D44A-37F1-416B-A336-A442876E04F0}" sibTransId="{8EE38A16-3344-4B16-A72E-3A8224C19197}"/>
    <dgm:cxn modelId="{F4597FDF-EE88-456D-9BF2-64822B6ECCA2}" type="presParOf" srcId="{983F6798-CDF1-4E4C-BF86-9D7EA63AE0BD}" destId="{156A8E96-74A1-40EC-9A4C-2179C352DCEF}" srcOrd="0" destOrd="0" presId="urn:microsoft.com/office/officeart/2005/8/layout/vProcess5"/>
    <dgm:cxn modelId="{FE063E03-3431-4475-8EDB-D0D24C516382}" type="presParOf" srcId="{983F6798-CDF1-4E4C-BF86-9D7EA63AE0BD}" destId="{CE56CB8C-ED8E-4F24-A8D5-CBA5F2EC0A1C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FD58C4-5B24-4C58-B4D6-C10366469111}" type="doc">
      <dgm:prSet loTypeId="urn:microsoft.com/office/officeart/2005/8/layout/vProcess5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34B271EF-F3EE-4398-B911-5F298AE4B51E}">
      <dgm:prSet/>
      <dgm:spPr/>
      <dgm:t>
        <a:bodyPr/>
        <a:lstStyle/>
        <a:p>
          <a:r>
            <a:rPr lang="zh-TW" alt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都有分第一階段與第二階段</a:t>
          </a:r>
          <a:endParaRPr lang="en-US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5AD540B-E516-4330-98FC-0B5BA5D81340}" type="parTrans" cxnId="{EEC536C5-C903-4A70-A63B-637A812E0FD0}">
      <dgm:prSet/>
      <dgm:spPr/>
      <dgm:t>
        <a:bodyPr/>
        <a:lstStyle/>
        <a:p>
          <a:endParaRPr lang="en-US"/>
        </a:p>
      </dgm:t>
    </dgm:pt>
    <dgm:pt modelId="{404EED01-4509-42DC-8AED-0D257CDD1F45}" type="sibTrans" cxnId="{EEC536C5-C903-4A70-A63B-637A812E0FD0}">
      <dgm:prSet/>
      <dgm:spPr/>
      <dgm:t>
        <a:bodyPr/>
        <a:lstStyle/>
        <a:p>
          <a:endParaRPr lang="en-US"/>
        </a:p>
      </dgm:t>
    </dgm:pt>
    <dgm:pt modelId="{942CA8D1-76BF-4385-A21A-83AF0A4F9BCB}">
      <dgm:prSet/>
      <dgm:spPr/>
      <dgm:t>
        <a:bodyPr/>
        <a:lstStyle/>
        <a:p>
          <a:r>
            <a:rPr lang="zh-TW" alt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皆須使用學測成績以及書審資料</a:t>
          </a:r>
          <a:endParaRPr lang="en-US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B92E2B6-1BA5-4B9C-9502-0D1E4655AC78}" type="parTrans" cxnId="{DD1152DE-F60E-4367-AF70-9A3493785094}">
      <dgm:prSet/>
      <dgm:spPr/>
      <dgm:t>
        <a:bodyPr/>
        <a:lstStyle/>
        <a:p>
          <a:endParaRPr lang="en-US"/>
        </a:p>
      </dgm:t>
    </dgm:pt>
    <dgm:pt modelId="{A0F717AD-D9D0-488F-9485-CB7A11B12364}" type="sibTrans" cxnId="{DD1152DE-F60E-4367-AF70-9A3493785094}">
      <dgm:prSet/>
      <dgm:spPr/>
      <dgm:t>
        <a:bodyPr/>
        <a:lstStyle/>
        <a:p>
          <a:endParaRPr lang="en-US"/>
        </a:p>
      </dgm:t>
    </dgm:pt>
    <dgm:pt modelId="{CA248EE4-EF77-4E61-A7B0-165E0AB4E88A}">
      <dgm:prSet/>
      <dgm:spPr/>
      <dgm:t>
        <a:bodyPr/>
        <a:lstStyle/>
        <a:p>
          <a:r>
            <a:rPr lang="zh-TW" alt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皆可選擇</a:t>
          </a:r>
          <a:r>
            <a:rPr lang="en-US" altLang="zh-TW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6</a:t>
          </a:r>
          <a:r>
            <a:rPr lang="zh-TW" altLang="en-US" b="1" u="sng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個校系</a:t>
          </a:r>
          <a:r>
            <a:rPr 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</a:p>
      </dgm:t>
    </dgm:pt>
    <dgm:pt modelId="{54B8D44A-37F1-416B-A336-A442876E04F0}" type="parTrans" cxnId="{F0A64182-B0BA-4836-AF00-BFD4E70A46A0}">
      <dgm:prSet/>
      <dgm:spPr/>
      <dgm:t>
        <a:bodyPr/>
        <a:lstStyle/>
        <a:p>
          <a:endParaRPr lang="en-US"/>
        </a:p>
      </dgm:t>
    </dgm:pt>
    <dgm:pt modelId="{8EE38A16-3344-4B16-A72E-3A8224C19197}" type="sibTrans" cxnId="{F0A64182-B0BA-4836-AF00-BFD4E70A46A0}">
      <dgm:prSet/>
      <dgm:spPr/>
      <dgm:t>
        <a:bodyPr/>
        <a:lstStyle/>
        <a:p>
          <a:endParaRPr lang="en-US"/>
        </a:p>
      </dgm:t>
    </dgm:pt>
    <dgm:pt modelId="{983F6798-CDF1-4E4C-BF86-9D7EA63AE0BD}" type="pres">
      <dgm:prSet presAssocID="{7AFD58C4-5B24-4C58-B4D6-C10366469111}" presName="outerComposite" presStyleCnt="0">
        <dgm:presLayoutVars>
          <dgm:chMax val="5"/>
          <dgm:dir/>
          <dgm:resizeHandles val="exact"/>
        </dgm:presLayoutVars>
      </dgm:prSet>
      <dgm:spPr/>
    </dgm:pt>
    <dgm:pt modelId="{156A8E96-74A1-40EC-9A4C-2179C352DCEF}" type="pres">
      <dgm:prSet presAssocID="{7AFD58C4-5B24-4C58-B4D6-C10366469111}" presName="dummyMaxCanvas" presStyleCnt="0">
        <dgm:presLayoutVars/>
      </dgm:prSet>
      <dgm:spPr/>
    </dgm:pt>
    <dgm:pt modelId="{378198FD-9EF3-470F-A632-DD8120B6FBBC}" type="pres">
      <dgm:prSet presAssocID="{7AFD58C4-5B24-4C58-B4D6-C10366469111}" presName="ThreeNodes_1" presStyleLbl="node1" presStyleIdx="0" presStyleCnt="3">
        <dgm:presLayoutVars>
          <dgm:bulletEnabled val="1"/>
        </dgm:presLayoutVars>
      </dgm:prSet>
      <dgm:spPr/>
    </dgm:pt>
    <dgm:pt modelId="{641D005E-C7E9-4E84-91BF-61BE29576C2D}" type="pres">
      <dgm:prSet presAssocID="{7AFD58C4-5B24-4C58-B4D6-C10366469111}" presName="ThreeNodes_2" presStyleLbl="node1" presStyleIdx="1" presStyleCnt="3">
        <dgm:presLayoutVars>
          <dgm:bulletEnabled val="1"/>
        </dgm:presLayoutVars>
      </dgm:prSet>
      <dgm:spPr/>
    </dgm:pt>
    <dgm:pt modelId="{F52CFB98-6C98-4D6C-9EE0-B79C1652D8EA}" type="pres">
      <dgm:prSet presAssocID="{7AFD58C4-5B24-4C58-B4D6-C10366469111}" presName="ThreeNodes_3" presStyleLbl="node1" presStyleIdx="2" presStyleCnt="3">
        <dgm:presLayoutVars>
          <dgm:bulletEnabled val="1"/>
        </dgm:presLayoutVars>
      </dgm:prSet>
      <dgm:spPr/>
    </dgm:pt>
    <dgm:pt modelId="{DC282BA8-33C6-4C36-9A36-B5C4FFBE1EE4}" type="pres">
      <dgm:prSet presAssocID="{7AFD58C4-5B24-4C58-B4D6-C10366469111}" presName="ThreeConn_1-2" presStyleLbl="fgAccFollowNode1" presStyleIdx="0" presStyleCnt="2">
        <dgm:presLayoutVars>
          <dgm:bulletEnabled val="1"/>
        </dgm:presLayoutVars>
      </dgm:prSet>
      <dgm:spPr/>
    </dgm:pt>
    <dgm:pt modelId="{9105D096-6A81-49F3-9F7E-260047574FD8}" type="pres">
      <dgm:prSet presAssocID="{7AFD58C4-5B24-4C58-B4D6-C10366469111}" presName="ThreeConn_2-3" presStyleLbl="fgAccFollowNode1" presStyleIdx="1" presStyleCnt="2">
        <dgm:presLayoutVars>
          <dgm:bulletEnabled val="1"/>
        </dgm:presLayoutVars>
      </dgm:prSet>
      <dgm:spPr/>
    </dgm:pt>
    <dgm:pt modelId="{AB649A96-A36B-444E-9447-1A6CC7546EE8}" type="pres">
      <dgm:prSet presAssocID="{7AFD58C4-5B24-4C58-B4D6-C10366469111}" presName="ThreeNodes_1_text" presStyleLbl="node1" presStyleIdx="2" presStyleCnt="3">
        <dgm:presLayoutVars>
          <dgm:bulletEnabled val="1"/>
        </dgm:presLayoutVars>
      </dgm:prSet>
      <dgm:spPr/>
    </dgm:pt>
    <dgm:pt modelId="{C2A0AC87-C1E3-4F8F-881A-92206A5B6815}" type="pres">
      <dgm:prSet presAssocID="{7AFD58C4-5B24-4C58-B4D6-C10366469111}" presName="ThreeNodes_2_text" presStyleLbl="node1" presStyleIdx="2" presStyleCnt="3">
        <dgm:presLayoutVars>
          <dgm:bulletEnabled val="1"/>
        </dgm:presLayoutVars>
      </dgm:prSet>
      <dgm:spPr/>
    </dgm:pt>
    <dgm:pt modelId="{24C0E0B7-FFDA-407A-AECB-D02FE538BBC9}" type="pres">
      <dgm:prSet presAssocID="{7AFD58C4-5B24-4C58-B4D6-C1036646911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686CE07-7455-48DE-A5BA-3D504A0F1373}" type="presOf" srcId="{CA248EE4-EF77-4E61-A7B0-165E0AB4E88A}" destId="{F52CFB98-6C98-4D6C-9EE0-B79C1652D8EA}" srcOrd="0" destOrd="0" presId="urn:microsoft.com/office/officeart/2005/8/layout/vProcess5"/>
    <dgm:cxn modelId="{DEA01622-254A-49F9-B6AE-29A17604E04E}" type="presOf" srcId="{34B271EF-F3EE-4398-B911-5F298AE4B51E}" destId="{AB649A96-A36B-444E-9447-1A6CC7546EE8}" srcOrd="1" destOrd="0" presId="urn:microsoft.com/office/officeart/2005/8/layout/vProcess5"/>
    <dgm:cxn modelId="{54C10946-9E28-4D15-9345-EEE8210BD85C}" type="presOf" srcId="{7AFD58C4-5B24-4C58-B4D6-C10366469111}" destId="{983F6798-CDF1-4E4C-BF86-9D7EA63AE0BD}" srcOrd="0" destOrd="0" presId="urn:microsoft.com/office/officeart/2005/8/layout/vProcess5"/>
    <dgm:cxn modelId="{F4D4B854-DDE0-4CAE-9E63-CA7B71897E13}" type="presOf" srcId="{942CA8D1-76BF-4385-A21A-83AF0A4F9BCB}" destId="{641D005E-C7E9-4E84-91BF-61BE29576C2D}" srcOrd="0" destOrd="0" presId="urn:microsoft.com/office/officeart/2005/8/layout/vProcess5"/>
    <dgm:cxn modelId="{F0A64182-B0BA-4836-AF00-BFD4E70A46A0}" srcId="{7AFD58C4-5B24-4C58-B4D6-C10366469111}" destId="{CA248EE4-EF77-4E61-A7B0-165E0AB4E88A}" srcOrd="2" destOrd="0" parTransId="{54B8D44A-37F1-416B-A336-A442876E04F0}" sibTransId="{8EE38A16-3344-4B16-A72E-3A8224C19197}"/>
    <dgm:cxn modelId="{9FBABE87-DE6E-4FE4-8B5B-8F67D7717981}" type="presOf" srcId="{A0F717AD-D9D0-488F-9485-CB7A11B12364}" destId="{9105D096-6A81-49F3-9F7E-260047574FD8}" srcOrd="0" destOrd="0" presId="urn:microsoft.com/office/officeart/2005/8/layout/vProcess5"/>
    <dgm:cxn modelId="{AB907C9C-A7D4-4709-829B-24A6D3327769}" type="presOf" srcId="{404EED01-4509-42DC-8AED-0D257CDD1F45}" destId="{DC282BA8-33C6-4C36-9A36-B5C4FFBE1EE4}" srcOrd="0" destOrd="0" presId="urn:microsoft.com/office/officeart/2005/8/layout/vProcess5"/>
    <dgm:cxn modelId="{B58312A8-5EB0-47EE-9E3A-2DAA5CF8EB9D}" type="presOf" srcId="{34B271EF-F3EE-4398-B911-5F298AE4B51E}" destId="{378198FD-9EF3-470F-A632-DD8120B6FBBC}" srcOrd="0" destOrd="0" presId="urn:microsoft.com/office/officeart/2005/8/layout/vProcess5"/>
    <dgm:cxn modelId="{2E2323C3-7DDF-4D53-AC4D-C6C24BBFC740}" type="presOf" srcId="{CA248EE4-EF77-4E61-A7B0-165E0AB4E88A}" destId="{24C0E0B7-FFDA-407A-AECB-D02FE538BBC9}" srcOrd="1" destOrd="0" presId="urn:microsoft.com/office/officeart/2005/8/layout/vProcess5"/>
    <dgm:cxn modelId="{EEC536C5-C903-4A70-A63B-637A812E0FD0}" srcId="{7AFD58C4-5B24-4C58-B4D6-C10366469111}" destId="{34B271EF-F3EE-4398-B911-5F298AE4B51E}" srcOrd="0" destOrd="0" parTransId="{15AD540B-E516-4330-98FC-0B5BA5D81340}" sibTransId="{404EED01-4509-42DC-8AED-0D257CDD1F45}"/>
    <dgm:cxn modelId="{DD1152DE-F60E-4367-AF70-9A3493785094}" srcId="{7AFD58C4-5B24-4C58-B4D6-C10366469111}" destId="{942CA8D1-76BF-4385-A21A-83AF0A4F9BCB}" srcOrd="1" destOrd="0" parTransId="{7B92E2B6-1BA5-4B9C-9502-0D1E4655AC78}" sibTransId="{A0F717AD-D9D0-488F-9485-CB7A11B12364}"/>
    <dgm:cxn modelId="{5B9166EA-A513-4643-A1C5-3DC87E154493}" type="presOf" srcId="{942CA8D1-76BF-4385-A21A-83AF0A4F9BCB}" destId="{C2A0AC87-C1E3-4F8F-881A-92206A5B6815}" srcOrd="1" destOrd="0" presId="urn:microsoft.com/office/officeart/2005/8/layout/vProcess5"/>
    <dgm:cxn modelId="{F4597FDF-EE88-456D-9BF2-64822B6ECCA2}" type="presParOf" srcId="{983F6798-CDF1-4E4C-BF86-9D7EA63AE0BD}" destId="{156A8E96-74A1-40EC-9A4C-2179C352DCEF}" srcOrd="0" destOrd="0" presId="urn:microsoft.com/office/officeart/2005/8/layout/vProcess5"/>
    <dgm:cxn modelId="{57A5FBD4-2704-4C09-B40E-ABA395B8C04C}" type="presParOf" srcId="{983F6798-CDF1-4E4C-BF86-9D7EA63AE0BD}" destId="{378198FD-9EF3-470F-A632-DD8120B6FBBC}" srcOrd="1" destOrd="0" presId="urn:microsoft.com/office/officeart/2005/8/layout/vProcess5"/>
    <dgm:cxn modelId="{DA2A58EC-F319-4CBE-8C0A-26D84EE40869}" type="presParOf" srcId="{983F6798-CDF1-4E4C-BF86-9D7EA63AE0BD}" destId="{641D005E-C7E9-4E84-91BF-61BE29576C2D}" srcOrd="2" destOrd="0" presId="urn:microsoft.com/office/officeart/2005/8/layout/vProcess5"/>
    <dgm:cxn modelId="{FE58F5BB-7469-408D-8C71-3E61D2C06F9F}" type="presParOf" srcId="{983F6798-CDF1-4E4C-BF86-9D7EA63AE0BD}" destId="{F52CFB98-6C98-4D6C-9EE0-B79C1652D8EA}" srcOrd="3" destOrd="0" presId="urn:microsoft.com/office/officeart/2005/8/layout/vProcess5"/>
    <dgm:cxn modelId="{8B25864E-BC14-489A-974F-A4D767F97E1B}" type="presParOf" srcId="{983F6798-CDF1-4E4C-BF86-9D7EA63AE0BD}" destId="{DC282BA8-33C6-4C36-9A36-B5C4FFBE1EE4}" srcOrd="4" destOrd="0" presId="urn:microsoft.com/office/officeart/2005/8/layout/vProcess5"/>
    <dgm:cxn modelId="{46126A5E-645C-488F-9102-25BBA2954900}" type="presParOf" srcId="{983F6798-CDF1-4E4C-BF86-9D7EA63AE0BD}" destId="{9105D096-6A81-49F3-9F7E-260047574FD8}" srcOrd="5" destOrd="0" presId="urn:microsoft.com/office/officeart/2005/8/layout/vProcess5"/>
    <dgm:cxn modelId="{3A1A6A14-EF5A-4A0E-9689-8797B077474B}" type="presParOf" srcId="{983F6798-CDF1-4E4C-BF86-9D7EA63AE0BD}" destId="{AB649A96-A36B-444E-9447-1A6CC7546EE8}" srcOrd="6" destOrd="0" presId="urn:microsoft.com/office/officeart/2005/8/layout/vProcess5"/>
    <dgm:cxn modelId="{CEB6DCE3-AC94-4C40-A7C8-352614EE20F3}" type="presParOf" srcId="{983F6798-CDF1-4E4C-BF86-9D7EA63AE0BD}" destId="{C2A0AC87-C1E3-4F8F-881A-92206A5B6815}" srcOrd="7" destOrd="0" presId="urn:microsoft.com/office/officeart/2005/8/layout/vProcess5"/>
    <dgm:cxn modelId="{BA31A5C2-2AF3-49BD-8C12-0758BC7CF0C3}" type="presParOf" srcId="{983F6798-CDF1-4E4C-BF86-9D7EA63AE0BD}" destId="{24C0E0B7-FFDA-407A-AECB-D02FE538BBC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FD58C4-5B24-4C58-B4D6-C10366469111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B271EF-F3EE-4398-B911-5F298AE4B51E}">
      <dgm:prSet/>
      <dgm:spPr/>
      <dgm:t>
        <a:bodyPr/>
        <a:lstStyle/>
        <a:p>
          <a:r>
            <a:rPr lang="zh-TW" altLang="en-US">
              <a:latin typeface="微軟正黑體" panose="020B0604030504040204" pitchFamily="34" charset="-120"/>
              <a:ea typeface="微軟正黑體" panose="020B0604030504040204" pitchFamily="34" charset="-120"/>
            </a:rPr>
            <a:t>科大申請</a:t>
          </a:r>
          <a:r>
            <a:rPr lang="en-US"/>
            <a:t>學測不用檢定就可報名(不會卡標)</a:t>
          </a:r>
          <a:endParaRPr lang="en-US" dirty="0"/>
        </a:p>
      </dgm:t>
    </dgm:pt>
    <dgm:pt modelId="{15AD540B-E516-4330-98FC-0B5BA5D81340}" type="parTrans" cxnId="{EEC536C5-C903-4A70-A63B-637A812E0FD0}">
      <dgm:prSet/>
      <dgm:spPr/>
      <dgm:t>
        <a:bodyPr/>
        <a:lstStyle/>
        <a:p>
          <a:endParaRPr lang="en-US"/>
        </a:p>
      </dgm:t>
    </dgm:pt>
    <dgm:pt modelId="{404EED01-4509-42DC-8AED-0D257CDD1F45}" type="sibTrans" cxnId="{EEC536C5-C903-4A70-A63B-637A812E0FD0}">
      <dgm:prSet/>
      <dgm:spPr/>
      <dgm:t>
        <a:bodyPr/>
        <a:lstStyle/>
        <a:p>
          <a:endParaRPr lang="en-US"/>
        </a:p>
      </dgm:t>
    </dgm:pt>
    <dgm:pt modelId="{942CA8D1-76BF-4385-A21A-83AF0A4F9BCB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>
              <a:latin typeface="微軟正黑體" panose="020B0604030504040204" pitchFamily="34" charset="-120"/>
              <a:ea typeface="微軟正黑體" panose="020B0604030504040204" pitchFamily="34" charset="-120"/>
            </a:rPr>
            <a:t>科大一階</a:t>
          </a:r>
          <a:r>
            <a:rPr lang="en-US">
              <a:latin typeface="微軟正黑體" panose="020B0604030504040204" pitchFamily="34" charset="-120"/>
              <a:ea typeface="微軟正黑體" panose="020B0604030504040204" pitchFamily="34" charset="-120"/>
            </a:rPr>
            <a:t>看總分</a:t>
          </a:r>
          <a:r>
            <a:rPr lang="zh-TW" altLang="en-US">
              <a:latin typeface="微軟正黑體" panose="020B0604030504040204" pitchFamily="34" charset="-120"/>
              <a:ea typeface="微軟正黑體" panose="020B0604030504040204" pitchFamily="34" charset="-120"/>
            </a:rPr>
            <a:t>而不是用倍率層層過關</a:t>
          </a:r>
          <a:r>
            <a:rPr lang="en-US">
              <a:latin typeface="微軟正黑體" panose="020B0604030504040204" pitchFamily="34" charset="-120"/>
              <a:ea typeface="微軟正黑體" panose="020B0604030504040204" pitchFamily="34" charset="-120"/>
            </a:rPr>
            <a:t>(以優勢科目補足弱勢) </a:t>
          </a:r>
          <a:endParaRPr 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B92E2B6-1BA5-4B9C-9502-0D1E4655AC78}" type="parTrans" cxnId="{DD1152DE-F60E-4367-AF70-9A3493785094}">
      <dgm:prSet/>
      <dgm:spPr/>
      <dgm:t>
        <a:bodyPr/>
        <a:lstStyle/>
        <a:p>
          <a:endParaRPr lang="en-US"/>
        </a:p>
      </dgm:t>
    </dgm:pt>
    <dgm:pt modelId="{A0F717AD-D9D0-488F-9485-CB7A11B12364}" type="sibTrans" cxnId="{DD1152DE-F60E-4367-AF70-9A3493785094}">
      <dgm:prSet/>
      <dgm:spPr/>
      <dgm:t>
        <a:bodyPr/>
        <a:lstStyle/>
        <a:p>
          <a:endParaRPr lang="en-US"/>
        </a:p>
      </dgm:t>
    </dgm:pt>
    <dgm:pt modelId="{CA248EE4-EF77-4E61-A7B0-165E0AB4E88A}">
      <dgm:prSet/>
      <dgm:spPr>
        <a:solidFill>
          <a:schemeClr val="tx2"/>
        </a:solidFill>
      </dgm:spPr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科大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是</a:t>
          </a:r>
          <a:r>
            <a: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否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限報名一系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V.S.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一般大學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最多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報名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?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系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4B8D44A-37F1-416B-A336-A442876E04F0}" type="parTrans" cxnId="{F0A64182-B0BA-4836-AF00-BFD4E70A46A0}">
      <dgm:prSet/>
      <dgm:spPr/>
      <dgm:t>
        <a:bodyPr/>
        <a:lstStyle/>
        <a:p>
          <a:endParaRPr lang="en-US"/>
        </a:p>
      </dgm:t>
    </dgm:pt>
    <dgm:pt modelId="{8EE38A16-3344-4B16-A72E-3A8224C19197}" type="sibTrans" cxnId="{F0A64182-B0BA-4836-AF00-BFD4E70A46A0}">
      <dgm:prSet/>
      <dgm:spPr/>
      <dgm:t>
        <a:bodyPr/>
        <a:lstStyle/>
        <a:p>
          <a:endParaRPr lang="en-US"/>
        </a:p>
      </dgm:t>
    </dgm:pt>
    <dgm:pt modelId="{F17536CA-FE08-40E5-9494-6097D381F837}">
      <dgm:prSet/>
      <dgm:spPr/>
      <dgm:t>
        <a:bodyPr/>
        <a:lstStyle/>
        <a:p>
          <a:r>
            <a:rPr lang="zh-TW" altLang="en-US">
              <a:latin typeface="微軟正黑體" panose="020B0604030504040204" pitchFamily="34" charset="-120"/>
              <a:ea typeface="微軟正黑體" panose="020B0604030504040204" pitchFamily="34" charset="-120"/>
            </a:rPr>
            <a:t>科大</a:t>
          </a:r>
          <a:r>
            <a:rPr lang="en-US"/>
            <a:t>第二階段不用面試的校系較多 </a:t>
          </a:r>
          <a:endParaRPr lang="zh-TW" altLang="en-US" dirty="0"/>
        </a:p>
      </dgm:t>
    </dgm:pt>
    <dgm:pt modelId="{65F8508A-9E02-48AF-841F-4F945E4BE43F}" type="parTrans" cxnId="{526F4293-D3AC-4B47-9024-DB495C2B540B}">
      <dgm:prSet/>
      <dgm:spPr/>
      <dgm:t>
        <a:bodyPr/>
        <a:lstStyle/>
        <a:p>
          <a:endParaRPr lang="zh-TW" altLang="en-US"/>
        </a:p>
      </dgm:t>
    </dgm:pt>
    <dgm:pt modelId="{AE82B304-AF11-453C-A7C9-5D955E471911}" type="sibTrans" cxnId="{526F4293-D3AC-4B47-9024-DB495C2B540B}">
      <dgm:prSet/>
      <dgm:spPr/>
      <dgm:t>
        <a:bodyPr/>
        <a:lstStyle/>
        <a:p>
          <a:endParaRPr lang="en-US"/>
        </a:p>
      </dgm:t>
    </dgm:pt>
    <dgm:pt modelId="{983F6798-CDF1-4E4C-BF86-9D7EA63AE0BD}" type="pres">
      <dgm:prSet presAssocID="{7AFD58C4-5B24-4C58-B4D6-C10366469111}" presName="outerComposite" presStyleCnt="0">
        <dgm:presLayoutVars>
          <dgm:chMax val="5"/>
          <dgm:dir/>
          <dgm:resizeHandles val="exact"/>
        </dgm:presLayoutVars>
      </dgm:prSet>
      <dgm:spPr/>
    </dgm:pt>
    <dgm:pt modelId="{156A8E96-74A1-40EC-9A4C-2179C352DCEF}" type="pres">
      <dgm:prSet presAssocID="{7AFD58C4-5B24-4C58-B4D6-C10366469111}" presName="dummyMaxCanvas" presStyleCnt="0">
        <dgm:presLayoutVars/>
      </dgm:prSet>
      <dgm:spPr/>
    </dgm:pt>
    <dgm:pt modelId="{35894552-2ACB-4F8E-B2B0-FA1D3DD9BB92}" type="pres">
      <dgm:prSet presAssocID="{7AFD58C4-5B24-4C58-B4D6-C10366469111}" presName="FourNodes_1" presStyleLbl="node1" presStyleIdx="0" presStyleCnt="4">
        <dgm:presLayoutVars>
          <dgm:bulletEnabled val="1"/>
        </dgm:presLayoutVars>
      </dgm:prSet>
      <dgm:spPr/>
    </dgm:pt>
    <dgm:pt modelId="{A2FEED3A-65AC-46D5-B079-5546DA7CE057}" type="pres">
      <dgm:prSet presAssocID="{7AFD58C4-5B24-4C58-B4D6-C10366469111}" presName="FourNodes_2" presStyleLbl="node1" presStyleIdx="1" presStyleCnt="4">
        <dgm:presLayoutVars>
          <dgm:bulletEnabled val="1"/>
        </dgm:presLayoutVars>
      </dgm:prSet>
      <dgm:spPr/>
    </dgm:pt>
    <dgm:pt modelId="{650006C8-C1EA-461C-B3B5-3A3744164A8B}" type="pres">
      <dgm:prSet presAssocID="{7AFD58C4-5B24-4C58-B4D6-C10366469111}" presName="FourNodes_3" presStyleLbl="node1" presStyleIdx="2" presStyleCnt="4">
        <dgm:presLayoutVars>
          <dgm:bulletEnabled val="1"/>
        </dgm:presLayoutVars>
      </dgm:prSet>
      <dgm:spPr/>
    </dgm:pt>
    <dgm:pt modelId="{6AE47F80-34FC-456D-AEB5-1BFE8D96CD11}" type="pres">
      <dgm:prSet presAssocID="{7AFD58C4-5B24-4C58-B4D6-C10366469111}" presName="FourNodes_4" presStyleLbl="node1" presStyleIdx="3" presStyleCnt="4">
        <dgm:presLayoutVars>
          <dgm:bulletEnabled val="1"/>
        </dgm:presLayoutVars>
      </dgm:prSet>
      <dgm:spPr/>
    </dgm:pt>
    <dgm:pt modelId="{9C5A9E51-048E-4FA1-9E57-BE7826EA052E}" type="pres">
      <dgm:prSet presAssocID="{7AFD58C4-5B24-4C58-B4D6-C10366469111}" presName="FourConn_1-2" presStyleLbl="fgAccFollowNode1" presStyleIdx="0" presStyleCnt="3">
        <dgm:presLayoutVars>
          <dgm:bulletEnabled val="1"/>
        </dgm:presLayoutVars>
      </dgm:prSet>
      <dgm:spPr/>
    </dgm:pt>
    <dgm:pt modelId="{3C0DA522-320F-4595-ABC9-DA138D5407F1}" type="pres">
      <dgm:prSet presAssocID="{7AFD58C4-5B24-4C58-B4D6-C10366469111}" presName="FourConn_2-3" presStyleLbl="fgAccFollowNode1" presStyleIdx="1" presStyleCnt="3">
        <dgm:presLayoutVars>
          <dgm:bulletEnabled val="1"/>
        </dgm:presLayoutVars>
      </dgm:prSet>
      <dgm:spPr/>
    </dgm:pt>
    <dgm:pt modelId="{176AB535-FFEA-4470-A72D-5732DCF3740F}" type="pres">
      <dgm:prSet presAssocID="{7AFD58C4-5B24-4C58-B4D6-C10366469111}" presName="FourConn_3-4" presStyleLbl="fgAccFollowNode1" presStyleIdx="2" presStyleCnt="3">
        <dgm:presLayoutVars>
          <dgm:bulletEnabled val="1"/>
        </dgm:presLayoutVars>
      </dgm:prSet>
      <dgm:spPr/>
    </dgm:pt>
    <dgm:pt modelId="{A4E11EFF-A2FB-4A29-8A4A-070E29B7B1D1}" type="pres">
      <dgm:prSet presAssocID="{7AFD58C4-5B24-4C58-B4D6-C10366469111}" presName="FourNodes_1_text" presStyleLbl="node1" presStyleIdx="3" presStyleCnt="4">
        <dgm:presLayoutVars>
          <dgm:bulletEnabled val="1"/>
        </dgm:presLayoutVars>
      </dgm:prSet>
      <dgm:spPr/>
    </dgm:pt>
    <dgm:pt modelId="{9400FF70-A3A7-4042-839B-3E8B57170E01}" type="pres">
      <dgm:prSet presAssocID="{7AFD58C4-5B24-4C58-B4D6-C10366469111}" presName="FourNodes_2_text" presStyleLbl="node1" presStyleIdx="3" presStyleCnt="4">
        <dgm:presLayoutVars>
          <dgm:bulletEnabled val="1"/>
        </dgm:presLayoutVars>
      </dgm:prSet>
      <dgm:spPr/>
    </dgm:pt>
    <dgm:pt modelId="{57DB9DA2-B8DD-4ADC-88AD-9CC714301DC4}" type="pres">
      <dgm:prSet presAssocID="{7AFD58C4-5B24-4C58-B4D6-C10366469111}" presName="FourNodes_3_text" presStyleLbl="node1" presStyleIdx="3" presStyleCnt="4">
        <dgm:presLayoutVars>
          <dgm:bulletEnabled val="1"/>
        </dgm:presLayoutVars>
      </dgm:prSet>
      <dgm:spPr/>
    </dgm:pt>
    <dgm:pt modelId="{678E3119-1937-43EF-B18A-164A73F86337}" type="pres">
      <dgm:prSet presAssocID="{7AFD58C4-5B24-4C58-B4D6-C1036646911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20D6F08-FEEC-4872-BC65-0AB36ACBC34E}" type="presOf" srcId="{34B271EF-F3EE-4398-B911-5F298AE4B51E}" destId="{35894552-2ACB-4F8E-B2B0-FA1D3DD9BB92}" srcOrd="0" destOrd="0" presId="urn:microsoft.com/office/officeart/2005/8/layout/vProcess5"/>
    <dgm:cxn modelId="{B835D81D-F773-41E1-AA64-FA54DBA487C7}" type="presOf" srcId="{CA248EE4-EF77-4E61-A7B0-165E0AB4E88A}" destId="{6AE47F80-34FC-456D-AEB5-1BFE8D96CD11}" srcOrd="0" destOrd="0" presId="urn:microsoft.com/office/officeart/2005/8/layout/vProcess5"/>
    <dgm:cxn modelId="{88DCBD3B-2961-4F38-A57E-487C169B7F2A}" type="presOf" srcId="{A0F717AD-D9D0-488F-9485-CB7A11B12364}" destId="{3C0DA522-320F-4595-ABC9-DA138D5407F1}" srcOrd="0" destOrd="0" presId="urn:microsoft.com/office/officeart/2005/8/layout/vProcess5"/>
    <dgm:cxn modelId="{DEBB445E-ED97-45A3-A0BA-6D367CED7E50}" type="presOf" srcId="{CA248EE4-EF77-4E61-A7B0-165E0AB4E88A}" destId="{678E3119-1937-43EF-B18A-164A73F86337}" srcOrd="1" destOrd="0" presId="urn:microsoft.com/office/officeart/2005/8/layout/vProcess5"/>
    <dgm:cxn modelId="{04466942-C238-4218-BC28-B904393C4494}" type="presOf" srcId="{942CA8D1-76BF-4385-A21A-83AF0A4F9BCB}" destId="{A2FEED3A-65AC-46D5-B079-5546DA7CE057}" srcOrd="0" destOrd="0" presId="urn:microsoft.com/office/officeart/2005/8/layout/vProcess5"/>
    <dgm:cxn modelId="{54C10946-9E28-4D15-9345-EEE8210BD85C}" type="presOf" srcId="{7AFD58C4-5B24-4C58-B4D6-C10366469111}" destId="{983F6798-CDF1-4E4C-BF86-9D7EA63AE0BD}" srcOrd="0" destOrd="0" presId="urn:microsoft.com/office/officeart/2005/8/layout/vProcess5"/>
    <dgm:cxn modelId="{1CB4114A-93EF-4D54-ABA3-B3FC50BD0ECE}" type="presOf" srcId="{404EED01-4509-42DC-8AED-0D257CDD1F45}" destId="{9C5A9E51-048E-4FA1-9E57-BE7826EA052E}" srcOrd="0" destOrd="0" presId="urn:microsoft.com/office/officeart/2005/8/layout/vProcess5"/>
    <dgm:cxn modelId="{034F3A6C-6A15-432A-8E86-E5E6AA6CD268}" type="presOf" srcId="{F17536CA-FE08-40E5-9494-6097D381F837}" destId="{57DB9DA2-B8DD-4ADC-88AD-9CC714301DC4}" srcOrd="1" destOrd="0" presId="urn:microsoft.com/office/officeart/2005/8/layout/vProcess5"/>
    <dgm:cxn modelId="{95D28B7A-F28B-4591-B1D2-883E5F8F94B2}" type="presOf" srcId="{AE82B304-AF11-453C-A7C9-5D955E471911}" destId="{176AB535-FFEA-4470-A72D-5732DCF3740F}" srcOrd="0" destOrd="0" presId="urn:microsoft.com/office/officeart/2005/8/layout/vProcess5"/>
    <dgm:cxn modelId="{F0A64182-B0BA-4836-AF00-BFD4E70A46A0}" srcId="{7AFD58C4-5B24-4C58-B4D6-C10366469111}" destId="{CA248EE4-EF77-4E61-A7B0-165E0AB4E88A}" srcOrd="3" destOrd="0" parTransId="{54B8D44A-37F1-416B-A336-A442876E04F0}" sibTransId="{8EE38A16-3344-4B16-A72E-3A8224C19197}"/>
    <dgm:cxn modelId="{3AB98E89-CE81-442B-A0EC-BA5859A15B87}" type="presOf" srcId="{F17536CA-FE08-40E5-9494-6097D381F837}" destId="{650006C8-C1EA-461C-B3B5-3A3744164A8B}" srcOrd="0" destOrd="0" presId="urn:microsoft.com/office/officeart/2005/8/layout/vProcess5"/>
    <dgm:cxn modelId="{526F4293-D3AC-4B47-9024-DB495C2B540B}" srcId="{7AFD58C4-5B24-4C58-B4D6-C10366469111}" destId="{F17536CA-FE08-40E5-9494-6097D381F837}" srcOrd="2" destOrd="0" parTransId="{65F8508A-9E02-48AF-841F-4F945E4BE43F}" sibTransId="{AE82B304-AF11-453C-A7C9-5D955E471911}"/>
    <dgm:cxn modelId="{DE21ED97-AA72-41B1-95B1-AB36F9335DB9}" type="presOf" srcId="{942CA8D1-76BF-4385-A21A-83AF0A4F9BCB}" destId="{9400FF70-A3A7-4042-839B-3E8B57170E01}" srcOrd="1" destOrd="0" presId="urn:microsoft.com/office/officeart/2005/8/layout/vProcess5"/>
    <dgm:cxn modelId="{EEC536C5-C903-4A70-A63B-637A812E0FD0}" srcId="{7AFD58C4-5B24-4C58-B4D6-C10366469111}" destId="{34B271EF-F3EE-4398-B911-5F298AE4B51E}" srcOrd="0" destOrd="0" parTransId="{15AD540B-E516-4330-98FC-0B5BA5D81340}" sibTransId="{404EED01-4509-42DC-8AED-0D257CDD1F45}"/>
    <dgm:cxn modelId="{DD1152DE-F60E-4367-AF70-9A3493785094}" srcId="{7AFD58C4-5B24-4C58-B4D6-C10366469111}" destId="{942CA8D1-76BF-4385-A21A-83AF0A4F9BCB}" srcOrd="1" destOrd="0" parTransId="{7B92E2B6-1BA5-4B9C-9502-0D1E4655AC78}" sibTransId="{A0F717AD-D9D0-488F-9485-CB7A11B12364}"/>
    <dgm:cxn modelId="{F9AADFF5-19A0-4184-9792-58EB8D53E989}" type="presOf" srcId="{34B271EF-F3EE-4398-B911-5F298AE4B51E}" destId="{A4E11EFF-A2FB-4A29-8A4A-070E29B7B1D1}" srcOrd="1" destOrd="0" presId="urn:microsoft.com/office/officeart/2005/8/layout/vProcess5"/>
    <dgm:cxn modelId="{F4597FDF-EE88-456D-9BF2-64822B6ECCA2}" type="presParOf" srcId="{983F6798-CDF1-4E4C-BF86-9D7EA63AE0BD}" destId="{156A8E96-74A1-40EC-9A4C-2179C352DCEF}" srcOrd="0" destOrd="0" presId="urn:microsoft.com/office/officeart/2005/8/layout/vProcess5"/>
    <dgm:cxn modelId="{9806DBE2-1184-4F1A-A9DC-ADF00C3F0DAC}" type="presParOf" srcId="{983F6798-CDF1-4E4C-BF86-9D7EA63AE0BD}" destId="{35894552-2ACB-4F8E-B2B0-FA1D3DD9BB92}" srcOrd="1" destOrd="0" presId="urn:microsoft.com/office/officeart/2005/8/layout/vProcess5"/>
    <dgm:cxn modelId="{F0CAB7A2-ADD6-4944-ACBF-44E6FFCDBB0E}" type="presParOf" srcId="{983F6798-CDF1-4E4C-BF86-9D7EA63AE0BD}" destId="{A2FEED3A-65AC-46D5-B079-5546DA7CE057}" srcOrd="2" destOrd="0" presId="urn:microsoft.com/office/officeart/2005/8/layout/vProcess5"/>
    <dgm:cxn modelId="{8A6A8CE3-588D-411D-B076-2DEA05E8EDA5}" type="presParOf" srcId="{983F6798-CDF1-4E4C-BF86-9D7EA63AE0BD}" destId="{650006C8-C1EA-461C-B3B5-3A3744164A8B}" srcOrd="3" destOrd="0" presId="urn:microsoft.com/office/officeart/2005/8/layout/vProcess5"/>
    <dgm:cxn modelId="{B2076EBA-9E3F-444D-9A41-DA693FFB6185}" type="presParOf" srcId="{983F6798-CDF1-4E4C-BF86-9D7EA63AE0BD}" destId="{6AE47F80-34FC-456D-AEB5-1BFE8D96CD11}" srcOrd="4" destOrd="0" presId="urn:microsoft.com/office/officeart/2005/8/layout/vProcess5"/>
    <dgm:cxn modelId="{336A97F5-7C5D-4922-BE8C-DF13AD9AE373}" type="presParOf" srcId="{983F6798-CDF1-4E4C-BF86-9D7EA63AE0BD}" destId="{9C5A9E51-048E-4FA1-9E57-BE7826EA052E}" srcOrd="5" destOrd="0" presId="urn:microsoft.com/office/officeart/2005/8/layout/vProcess5"/>
    <dgm:cxn modelId="{C14304F9-0890-4C64-9DA4-18D5AF5B99A0}" type="presParOf" srcId="{983F6798-CDF1-4E4C-BF86-9D7EA63AE0BD}" destId="{3C0DA522-320F-4595-ABC9-DA138D5407F1}" srcOrd="6" destOrd="0" presId="urn:microsoft.com/office/officeart/2005/8/layout/vProcess5"/>
    <dgm:cxn modelId="{9D1FE6B1-E931-4F9D-926A-195722DC7F6C}" type="presParOf" srcId="{983F6798-CDF1-4E4C-BF86-9D7EA63AE0BD}" destId="{176AB535-FFEA-4470-A72D-5732DCF3740F}" srcOrd="7" destOrd="0" presId="urn:microsoft.com/office/officeart/2005/8/layout/vProcess5"/>
    <dgm:cxn modelId="{36463B0A-8DC8-4C73-B532-12C07F2929D0}" type="presParOf" srcId="{983F6798-CDF1-4E4C-BF86-9D7EA63AE0BD}" destId="{A4E11EFF-A2FB-4A29-8A4A-070E29B7B1D1}" srcOrd="8" destOrd="0" presId="urn:microsoft.com/office/officeart/2005/8/layout/vProcess5"/>
    <dgm:cxn modelId="{C8386632-DDAF-4AC1-8731-3653DE675018}" type="presParOf" srcId="{983F6798-CDF1-4E4C-BF86-9D7EA63AE0BD}" destId="{9400FF70-A3A7-4042-839B-3E8B57170E01}" srcOrd="9" destOrd="0" presId="urn:microsoft.com/office/officeart/2005/8/layout/vProcess5"/>
    <dgm:cxn modelId="{7D0155E5-5511-4A18-98D4-F1A3DD6AD853}" type="presParOf" srcId="{983F6798-CDF1-4E4C-BF86-9D7EA63AE0BD}" destId="{57DB9DA2-B8DD-4ADC-88AD-9CC714301DC4}" srcOrd="10" destOrd="0" presId="urn:microsoft.com/office/officeart/2005/8/layout/vProcess5"/>
    <dgm:cxn modelId="{D7B74C79-0173-4EA5-AAA7-C6CC097637E6}" type="presParOf" srcId="{983F6798-CDF1-4E4C-BF86-9D7EA63AE0BD}" destId="{678E3119-1937-43EF-B18A-164A73F8633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6CB8C-ED8E-4F24-A8D5-CBA5F2EC0A1C}">
      <dsp:nvSpPr>
        <dsp:cNvPr id="0" name=""/>
        <dsp:cNvSpPr/>
      </dsp:nvSpPr>
      <dsp:spPr>
        <a:xfrm>
          <a:off x="0" y="173714"/>
          <a:ext cx="10820400" cy="33863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</a:t>
          </a:r>
          <a:r>
            <a:rPr lang="zh-TW" alt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、科大招生以</a:t>
          </a:r>
          <a:r>
            <a:rPr lang="zh-TW" altLang="en-US" sz="2400" b="0" u="none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高職生考統測</a:t>
          </a:r>
          <a:r>
            <a:rPr lang="zh-TW" alt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為主，但開放</a:t>
          </a:r>
          <a:r>
            <a:rPr lang="zh-TW" altLang="en-US" sz="2400" b="1" u="none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部分名額給高中生用</a:t>
          </a:r>
          <a:r>
            <a:rPr lang="zh-TW" altLang="en-US" sz="2400" b="1" u="sng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學測成績</a:t>
          </a:r>
          <a:r>
            <a:rPr lang="zh-TW" altLang="en-US" sz="2400" b="1" u="none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申請</a:t>
          </a:r>
          <a:r>
            <a:rPr lang="zh-TW" alt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。</a:t>
          </a:r>
          <a:endParaRPr lang="en-US" altLang="zh-TW" sz="2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</a:t>
          </a:r>
          <a:r>
            <a:rPr lang="zh-TW" alt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</a:t>
          </a:r>
          <a:r>
            <a:rPr lang="zh-TW" altLang="en-US" sz="2400" b="1" u="sng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個人申請</a:t>
          </a:r>
          <a:r>
            <a:rPr lang="zh-TW" alt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也是</a:t>
          </a:r>
          <a:r>
            <a:rPr lang="zh-TW" altLang="en-US" sz="2400" b="1" u="sng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高中生唯一進入日間部科大的管道</a:t>
          </a:r>
          <a:r>
            <a:rPr lang="zh-TW" alt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。</a:t>
          </a:r>
          <a:endParaRPr lang="en-US" altLang="zh-TW" sz="2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3</a:t>
          </a:r>
          <a:r>
            <a:rPr lang="zh-TW" alt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、科大的護理、商管、設計、餐旅、多媒體、外文、資訊、工程</a:t>
          </a:r>
          <a:r>
            <a:rPr lang="en-US" altLang="zh-TW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…</a:t>
          </a:r>
          <a:r>
            <a:rPr lang="zh-TW" altLang="en-US" sz="24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等等，皆是歷年學長姐報考的選擇。</a:t>
          </a:r>
          <a:endParaRPr lang="en-US" sz="24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99183" y="272897"/>
        <a:ext cx="10622034" cy="31880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198FD-9EF3-470F-A632-DD8120B6FBBC}">
      <dsp:nvSpPr>
        <dsp:cNvPr id="0" name=""/>
        <dsp:cNvSpPr/>
      </dsp:nvSpPr>
      <dsp:spPr>
        <a:xfrm>
          <a:off x="0" y="0"/>
          <a:ext cx="9197340" cy="11201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都有分第一階段與第二階段</a:t>
          </a:r>
          <a:endParaRPr lang="en-US" sz="37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808" y="32808"/>
        <a:ext cx="7988621" cy="1054523"/>
      </dsp:txXfrm>
    </dsp:sp>
    <dsp:sp modelId="{641D005E-C7E9-4E84-91BF-61BE29576C2D}">
      <dsp:nvSpPr>
        <dsp:cNvPr id="0" name=""/>
        <dsp:cNvSpPr/>
      </dsp:nvSpPr>
      <dsp:spPr>
        <a:xfrm>
          <a:off x="811529" y="1306829"/>
          <a:ext cx="9197340" cy="11201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皆須使用學測成績以及書審資料</a:t>
          </a:r>
          <a:endParaRPr lang="en-US" sz="37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844337" y="1339637"/>
        <a:ext cx="7592103" cy="1054523"/>
      </dsp:txXfrm>
    </dsp:sp>
    <dsp:sp modelId="{F52CFB98-6C98-4D6C-9EE0-B79C1652D8EA}">
      <dsp:nvSpPr>
        <dsp:cNvPr id="0" name=""/>
        <dsp:cNvSpPr/>
      </dsp:nvSpPr>
      <dsp:spPr>
        <a:xfrm>
          <a:off x="1623059" y="2613659"/>
          <a:ext cx="9197340" cy="11201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皆可選擇</a:t>
          </a:r>
          <a:r>
            <a:rPr lang="en-US" altLang="zh-TW" sz="3700" b="1" u="sng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6</a:t>
          </a:r>
          <a:r>
            <a:rPr lang="zh-TW" altLang="en-US" sz="3700" b="1" u="sng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個校系</a:t>
          </a:r>
          <a:r>
            <a:rPr lang="en-US" sz="37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</a:p>
      </dsp:txBody>
      <dsp:txXfrm>
        <a:off x="1655867" y="2646467"/>
        <a:ext cx="7592103" cy="1054523"/>
      </dsp:txXfrm>
    </dsp:sp>
    <dsp:sp modelId="{DC282BA8-33C6-4C36-9A36-B5C4FFBE1EE4}">
      <dsp:nvSpPr>
        <dsp:cNvPr id="0" name=""/>
        <dsp:cNvSpPr/>
      </dsp:nvSpPr>
      <dsp:spPr>
        <a:xfrm>
          <a:off x="8469249" y="849439"/>
          <a:ext cx="728090" cy="728090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8633069" y="849439"/>
        <a:ext cx="400450" cy="547888"/>
      </dsp:txXfrm>
    </dsp:sp>
    <dsp:sp modelId="{9105D096-6A81-49F3-9F7E-260047574FD8}">
      <dsp:nvSpPr>
        <dsp:cNvPr id="0" name=""/>
        <dsp:cNvSpPr/>
      </dsp:nvSpPr>
      <dsp:spPr>
        <a:xfrm>
          <a:off x="9280779" y="2148801"/>
          <a:ext cx="728090" cy="728090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9444599" y="2148801"/>
        <a:ext cx="400450" cy="5478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94552-2ACB-4F8E-B2B0-FA1D3DD9BB92}">
      <dsp:nvSpPr>
        <dsp:cNvPr id="0" name=""/>
        <dsp:cNvSpPr/>
      </dsp:nvSpPr>
      <dsp:spPr>
        <a:xfrm>
          <a:off x="0" y="0"/>
          <a:ext cx="8656320" cy="8214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科大申請</a:t>
          </a:r>
          <a:r>
            <a:rPr lang="en-US" sz="2100" kern="1200"/>
            <a:t>學測不用檢定就可報名(不會卡標)</a:t>
          </a:r>
          <a:endParaRPr lang="en-US" sz="2100" kern="1200" dirty="0"/>
        </a:p>
      </dsp:txBody>
      <dsp:txXfrm>
        <a:off x="24059" y="24059"/>
        <a:ext cx="7700515" cy="773317"/>
      </dsp:txXfrm>
    </dsp:sp>
    <dsp:sp modelId="{A2FEED3A-65AC-46D5-B079-5546DA7CE057}">
      <dsp:nvSpPr>
        <dsp:cNvPr id="0" name=""/>
        <dsp:cNvSpPr/>
      </dsp:nvSpPr>
      <dsp:spPr>
        <a:xfrm>
          <a:off x="724966" y="970787"/>
          <a:ext cx="8656320" cy="82143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科大一階</a:t>
          </a:r>
          <a:r>
            <a:rPr lang="en-US" sz="21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看總分</a:t>
          </a:r>
          <a:r>
            <a:rPr lang="zh-TW" altLang="en-US" sz="21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而不是用倍率層層過關</a:t>
          </a:r>
          <a:r>
            <a:rPr lang="en-US" sz="21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(以優勢科目補足弱勢) </a:t>
          </a:r>
          <a:endParaRPr lang="en-US" sz="21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49025" y="994846"/>
        <a:ext cx="7349301" cy="773317"/>
      </dsp:txXfrm>
    </dsp:sp>
    <dsp:sp modelId="{650006C8-C1EA-461C-B3B5-3A3744164A8B}">
      <dsp:nvSpPr>
        <dsp:cNvPr id="0" name=""/>
        <dsp:cNvSpPr/>
      </dsp:nvSpPr>
      <dsp:spPr>
        <a:xfrm>
          <a:off x="1439113" y="1941575"/>
          <a:ext cx="8656320" cy="82143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>
              <a:latin typeface="微軟正黑體" panose="020B0604030504040204" pitchFamily="34" charset="-120"/>
              <a:ea typeface="微軟正黑體" panose="020B0604030504040204" pitchFamily="34" charset="-120"/>
            </a:rPr>
            <a:t>科大</a:t>
          </a:r>
          <a:r>
            <a:rPr lang="en-US" sz="2100" kern="1200"/>
            <a:t>第二階段不用面試的校系較多 </a:t>
          </a:r>
          <a:endParaRPr lang="zh-TW" altLang="en-US" sz="2100" kern="1200" dirty="0"/>
        </a:p>
      </dsp:txBody>
      <dsp:txXfrm>
        <a:off x="1463172" y="1965634"/>
        <a:ext cx="7360122" cy="773317"/>
      </dsp:txXfrm>
    </dsp:sp>
    <dsp:sp modelId="{6AE47F80-34FC-456D-AEB5-1BFE8D96CD11}">
      <dsp:nvSpPr>
        <dsp:cNvPr id="0" name=""/>
        <dsp:cNvSpPr/>
      </dsp:nvSpPr>
      <dsp:spPr>
        <a:xfrm>
          <a:off x="2164079" y="2912363"/>
          <a:ext cx="8656320" cy="821435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科大</a:t>
          </a:r>
          <a:r>
            <a:rPr lang="en-US" altLang="zh-TW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1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是</a:t>
          </a:r>
          <a:r>
            <a:rPr lang="en-US" altLang="zh-TW" sz="21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21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否</a:t>
          </a:r>
          <a:r>
            <a:rPr lang="zh-TW" altLang="en-US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限報名一系</a:t>
          </a:r>
          <a:r>
            <a:rPr lang="en-US" altLang="zh-TW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altLang="zh-TW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V.S.</a:t>
          </a:r>
          <a:r>
            <a:rPr lang="zh-TW" altLang="en-US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一般大學</a:t>
          </a:r>
          <a:r>
            <a:rPr lang="en-US" altLang="zh-TW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1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最多</a:t>
          </a:r>
          <a:r>
            <a:rPr lang="zh-TW" altLang="en-US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報名</a:t>
          </a:r>
          <a:r>
            <a:rPr lang="en-US" altLang="zh-TW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?</a:t>
          </a:r>
          <a:r>
            <a:rPr lang="zh-TW" altLang="en-US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系</a:t>
          </a:r>
          <a:r>
            <a:rPr lang="en-US" altLang="zh-TW" sz="21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en-US" sz="21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188138" y="2936422"/>
        <a:ext cx="7349301" cy="773317"/>
      </dsp:txXfrm>
    </dsp:sp>
    <dsp:sp modelId="{9C5A9E51-048E-4FA1-9E57-BE7826EA052E}">
      <dsp:nvSpPr>
        <dsp:cNvPr id="0" name=""/>
        <dsp:cNvSpPr/>
      </dsp:nvSpPr>
      <dsp:spPr>
        <a:xfrm>
          <a:off x="8122386" y="629145"/>
          <a:ext cx="533933" cy="5339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242521" y="629145"/>
        <a:ext cx="293663" cy="401785"/>
      </dsp:txXfrm>
    </dsp:sp>
    <dsp:sp modelId="{3C0DA522-320F-4595-ABC9-DA138D5407F1}">
      <dsp:nvSpPr>
        <dsp:cNvPr id="0" name=""/>
        <dsp:cNvSpPr/>
      </dsp:nvSpPr>
      <dsp:spPr>
        <a:xfrm>
          <a:off x="8847353" y="1599932"/>
          <a:ext cx="533933" cy="53393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967488" y="1599932"/>
        <a:ext cx="293663" cy="401785"/>
      </dsp:txXfrm>
    </dsp:sp>
    <dsp:sp modelId="{176AB535-FFEA-4470-A72D-5732DCF3740F}">
      <dsp:nvSpPr>
        <dsp:cNvPr id="0" name=""/>
        <dsp:cNvSpPr/>
      </dsp:nvSpPr>
      <dsp:spPr>
        <a:xfrm>
          <a:off x="9561499" y="2570720"/>
          <a:ext cx="533933" cy="53393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681634" y="2570720"/>
        <a:ext cx="293663" cy="401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8368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2474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386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4672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3727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7843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175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295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703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8708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9162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05168-899B-4D49-B38E-BC8C6316E9CB}" type="datetimeFigureOut">
              <a:rPr lang="zh-TW" altLang="en-US" smtClean="0"/>
              <a:t>2023/2/19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29ED5-0F23-44AA-97D9-B3B6CFED7B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388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Relationship Id="rId14" Type="http://schemas.openxmlformats.org/officeDocument/2006/relationships/image" Target="../media/image4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1.sv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svg"/><Relationship Id="rId10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8980731-46ED-4DFE-3FF1-14564F5A3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557" y="1721139"/>
            <a:ext cx="9763433" cy="162556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zh-TW" altLang="en-US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科技院校四年制申請入學</a:t>
            </a:r>
            <a:r>
              <a:rPr lang="en-US" altLang="zh-TW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科大申請</a:t>
            </a:r>
            <a:r>
              <a:rPr lang="en-US" altLang="zh-TW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7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FD55210A-2D75-68CB-F757-7CCB0087E1E6}"/>
              </a:ext>
            </a:extLst>
          </p:cNvPr>
          <p:cNvSpPr txBox="1">
            <a:spLocks/>
          </p:cNvSpPr>
          <p:nvPr/>
        </p:nvSpPr>
        <p:spPr>
          <a:xfrm>
            <a:off x="1330869" y="3513363"/>
            <a:ext cx="9763433" cy="1058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看懂簡章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參考去年一階篩選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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書審指引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algn="ctr"/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algn="ctr"/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(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今年簡章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12/8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公告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)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208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t="14581" r="17415" b="4363"/>
          <a:stretch/>
        </p:blipFill>
        <p:spPr>
          <a:xfrm>
            <a:off x="342900" y="572803"/>
            <a:ext cx="11506200" cy="635236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606576" y="834011"/>
            <a:ext cx="1593386" cy="596965"/>
            <a:chOff x="0" y="0"/>
            <a:chExt cx="828792" cy="3105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28792" cy="310509"/>
            </a:xfrm>
            <a:custGeom>
              <a:avLst/>
              <a:gdLst/>
              <a:ahLst/>
              <a:cxnLst/>
              <a:rect l="l" t="t" r="r" b="b"/>
              <a:pathLst>
                <a:path w="828792" h="310509">
                  <a:moveTo>
                    <a:pt x="0" y="0"/>
                  </a:moveTo>
                  <a:lnTo>
                    <a:pt x="828792" y="0"/>
                  </a:lnTo>
                  <a:lnTo>
                    <a:pt x="828792" y="310509"/>
                  </a:lnTo>
                  <a:lnTo>
                    <a:pt x="0" y="310509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6606576" y="939317"/>
            <a:ext cx="1574278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9"/>
              </a:lnSpc>
            </a:pPr>
            <a:r>
              <a:rPr lang="en-US" sz="3734" dirty="0">
                <a:solidFill>
                  <a:srgbClr val="004AAD"/>
                </a:solidFill>
                <a:latin typeface="KG Primary Penmanship"/>
              </a:rPr>
              <a:t> </a:t>
            </a:r>
            <a:r>
              <a:rPr lang="en-US" sz="3734" dirty="0" err="1">
                <a:solidFill>
                  <a:srgbClr val="004A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查簡章</a:t>
            </a:r>
            <a:endParaRPr lang="en-US" sz="3734" dirty="0">
              <a:solidFill>
                <a:srgbClr val="004AA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7089604" y="5119049"/>
            <a:ext cx="2182499" cy="1628637"/>
            <a:chOff x="0" y="0"/>
            <a:chExt cx="828792" cy="6184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28792" cy="618466"/>
            </a:xfrm>
            <a:custGeom>
              <a:avLst/>
              <a:gdLst/>
              <a:ahLst/>
              <a:cxnLst/>
              <a:rect l="l" t="t" r="r" b="b"/>
              <a:pathLst>
                <a:path w="828792" h="618466">
                  <a:moveTo>
                    <a:pt x="0" y="0"/>
                  </a:moveTo>
                  <a:lnTo>
                    <a:pt x="828792" y="0"/>
                  </a:lnTo>
                  <a:lnTo>
                    <a:pt x="828792" y="618466"/>
                  </a:lnTo>
                  <a:lnTo>
                    <a:pt x="0" y="618466"/>
                  </a:lnTo>
                  <a:close/>
                </a:path>
              </a:pathLst>
            </a:custGeom>
            <a:solidFill>
              <a:srgbClr val="FAFF00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6908262" y="5267847"/>
            <a:ext cx="2583400" cy="19057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59"/>
              </a:lnSpc>
            </a:pPr>
            <a:r>
              <a:rPr lang="en-US" sz="3734" dirty="0">
                <a:solidFill>
                  <a:srgbClr val="004A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3734" dirty="0" err="1">
                <a:solidFill>
                  <a:srgbClr val="004A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限一系</a:t>
            </a:r>
            <a:r>
              <a:rPr lang="en-US" sz="3734" dirty="0">
                <a:solidFill>
                  <a:srgbClr val="004A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>
              <a:lnSpc>
                <a:spcPts val="3659"/>
              </a:lnSpc>
            </a:pPr>
            <a:r>
              <a:rPr lang="en-US" sz="3734" dirty="0">
                <a:solidFill>
                  <a:srgbClr val="004A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 </a:t>
            </a:r>
          </a:p>
          <a:p>
            <a:pPr algn="ctr">
              <a:lnSpc>
                <a:spcPts val="3659"/>
              </a:lnSpc>
            </a:pPr>
            <a:r>
              <a:rPr lang="en-US" sz="3734" dirty="0" err="1">
                <a:solidFill>
                  <a:srgbClr val="004A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不限一系</a:t>
            </a:r>
            <a:endParaRPr lang="en-US" sz="3734" dirty="0">
              <a:solidFill>
                <a:srgbClr val="004AA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659"/>
              </a:lnSpc>
            </a:pPr>
            <a:endParaRPr lang="en-US" sz="3734" dirty="0">
              <a:solidFill>
                <a:srgbClr val="004AAD"/>
              </a:solidFill>
              <a:ea typeface="KG Primary Penmanship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4525952" y="5933368"/>
            <a:ext cx="1955453" cy="351829"/>
            <a:chOff x="0" y="0"/>
            <a:chExt cx="1983955" cy="35695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83955" cy="356957"/>
            </a:xfrm>
            <a:custGeom>
              <a:avLst/>
              <a:gdLst/>
              <a:ahLst/>
              <a:cxnLst/>
              <a:rect l="l" t="t" r="r" b="b"/>
              <a:pathLst>
                <a:path w="1983955" h="356957">
                  <a:moveTo>
                    <a:pt x="0" y="0"/>
                  </a:moveTo>
                  <a:lnTo>
                    <a:pt x="0" y="356957"/>
                  </a:lnTo>
                  <a:lnTo>
                    <a:pt x="1983955" y="356957"/>
                  </a:lnTo>
                  <a:lnTo>
                    <a:pt x="1983955" y="0"/>
                  </a:lnTo>
                  <a:lnTo>
                    <a:pt x="0" y="0"/>
                  </a:lnTo>
                  <a:close/>
                  <a:moveTo>
                    <a:pt x="1922995" y="295997"/>
                  </a:moveTo>
                  <a:lnTo>
                    <a:pt x="59690" y="295997"/>
                  </a:lnTo>
                  <a:lnTo>
                    <a:pt x="59690" y="59690"/>
                  </a:lnTo>
                  <a:lnTo>
                    <a:pt x="1922995" y="59690"/>
                  </a:lnTo>
                  <a:lnTo>
                    <a:pt x="1922995" y="295997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6606576" y="1430976"/>
            <a:ext cx="1409245" cy="496905"/>
            <a:chOff x="0" y="0"/>
            <a:chExt cx="1983955" cy="69954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83955" cy="699549"/>
            </a:xfrm>
            <a:custGeom>
              <a:avLst/>
              <a:gdLst/>
              <a:ahLst/>
              <a:cxnLst/>
              <a:rect l="l" t="t" r="r" b="b"/>
              <a:pathLst>
                <a:path w="1983955" h="699549">
                  <a:moveTo>
                    <a:pt x="0" y="0"/>
                  </a:moveTo>
                  <a:lnTo>
                    <a:pt x="0" y="699549"/>
                  </a:lnTo>
                  <a:lnTo>
                    <a:pt x="1983955" y="699549"/>
                  </a:lnTo>
                  <a:lnTo>
                    <a:pt x="1983955" y="0"/>
                  </a:lnTo>
                  <a:lnTo>
                    <a:pt x="0" y="0"/>
                  </a:lnTo>
                  <a:close/>
                  <a:moveTo>
                    <a:pt x="1922995" y="638589"/>
                  </a:moveTo>
                  <a:lnTo>
                    <a:pt x="59690" y="638589"/>
                  </a:lnTo>
                  <a:lnTo>
                    <a:pt x="59690" y="59690"/>
                  </a:lnTo>
                  <a:lnTo>
                    <a:pt x="1922995" y="59690"/>
                  </a:lnTo>
                  <a:lnTo>
                    <a:pt x="1922995" y="638589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1D3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2F3386B-5D7E-840E-5AE3-7E01CF864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6000" b="1" kern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簡章</a:t>
            </a:r>
            <a:br>
              <a:rPr lang="en-US" altLang="zh-TW" sz="6000" b="1" kern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000" b="1" kern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</a:p>
        </p:txBody>
      </p:sp>
      <p:pic>
        <p:nvPicPr>
          <p:cNvPr id="11" name="內容版面配置區 10" descr="一張含有 桌 的圖片&#10;&#10;自動產生的描述">
            <a:extLst>
              <a:ext uri="{FF2B5EF4-FFF2-40B4-BE49-F238E27FC236}">
                <a16:creationId xmlns:a16="http://schemas.microsoft.com/office/drawing/2014/main" id="{95244811-111F-3552-D682-3A2BF0AB7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607" y="0"/>
            <a:ext cx="7558153" cy="6729408"/>
          </a:xfr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26162A97-7191-3AE2-C247-C47D131122FF}"/>
              </a:ext>
            </a:extLst>
          </p:cNvPr>
          <p:cNvSpPr/>
          <p:nvPr/>
        </p:nvSpPr>
        <p:spPr>
          <a:xfrm>
            <a:off x="10645345" y="681037"/>
            <a:ext cx="1272159" cy="11445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81705EA-9884-6CC1-680F-655E41AFBC91}"/>
              </a:ext>
            </a:extLst>
          </p:cNvPr>
          <p:cNvSpPr txBox="1"/>
          <p:nvPr/>
        </p:nvSpPr>
        <p:spPr>
          <a:xfrm>
            <a:off x="9760767" y="398229"/>
            <a:ext cx="1112885" cy="12003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7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★</a:t>
            </a:r>
          </a:p>
        </p:txBody>
      </p:sp>
    </p:spTree>
    <p:extLst>
      <p:ext uri="{BB962C8B-B14F-4D97-AF65-F5344CB8AC3E}">
        <p14:creationId xmlns:p14="http://schemas.microsoft.com/office/powerpoint/2010/main" val="247717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8937" t="21524" r="15997" b="14803"/>
          <a:stretch>
            <a:fillRect/>
          </a:stretch>
        </p:blipFill>
        <p:spPr>
          <a:xfrm>
            <a:off x="259652" y="0"/>
            <a:ext cx="11672696" cy="759216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663937" y="867747"/>
            <a:ext cx="3140409" cy="477665"/>
            <a:chOff x="0" y="0"/>
            <a:chExt cx="3186182" cy="4846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86181" cy="484627"/>
            </a:xfrm>
            <a:custGeom>
              <a:avLst/>
              <a:gdLst/>
              <a:ahLst/>
              <a:cxnLst/>
              <a:rect l="l" t="t" r="r" b="b"/>
              <a:pathLst>
                <a:path w="3186181" h="484627">
                  <a:moveTo>
                    <a:pt x="0" y="0"/>
                  </a:moveTo>
                  <a:lnTo>
                    <a:pt x="0" y="484627"/>
                  </a:lnTo>
                  <a:lnTo>
                    <a:pt x="3186181" y="484627"/>
                  </a:lnTo>
                  <a:lnTo>
                    <a:pt x="3186181" y="0"/>
                  </a:lnTo>
                  <a:lnTo>
                    <a:pt x="0" y="0"/>
                  </a:lnTo>
                  <a:close/>
                  <a:moveTo>
                    <a:pt x="3125221" y="423667"/>
                  </a:moveTo>
                  <a:lnTo>
                    <a:pt x="59690" y="423667"/>
                  </a:lnTo>
                  <a:lnTo>
                    <a:pt x="59690" y="59690"/>
                  </a:lnTo>
                  <a:lnTo>
                    <a:pt x="3125221" y="59690"/>
                  </a:lnTo>
                  <a:lnTo>
                    <a:pt x="3125221" y="423667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85800" y="1750503"/>
            <a:ext cx="1778253" cy="624249"/>
            <a:chOff x="0" y="0"/>
            <a:chExt cx="1804173" cy="6333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04172" cy="633348"/>
            </a:xfrm>
            <a:custGeom>
              <a:avLst/>
              <a:gdLst/>
              <a:ahLst/>
              <a:cxnLst/>
              <a:rect l="l" t="t" r="r" b="b"/>
              <a:pathLst>
                <a:path w="1804172" h="633348">
                  <a:moveTo>
                    <a:pt x="0" y="0"/>
                  </a:moveTo>
                  <a:lnTo>
                    <a:pt x="0" y="633348"/>
                  </a:lnTo>
                  <a:lnTo>
                    <a:pt x="1804172" y="633348"/>
                  </a:lnTo>
                  <a:lnTo>
                    <a:pt x="1804172" y="0"/>
                  </a:lnTo>
                  <a:lnTo>
                    <a:pt x="0" y="0"/>
                  </a:lnTo>
                  <a:close/>
                  <a:moveTo>
                    <a:pt x="1743212" y="572388"/>
                  </a:moveTo>
                  <a:lnTo>
                    <a:pt x="59690" y="572388"/>
                  </a:lnTo>
                  <a:lnTo>
                    <a:pt x="59690" y="59690"/>
                  </a:lnTo>
                  <a:lnTo>
                    <a:pt x="1743213" y="59690"/>
                  </a:lnTo>
                  <a:lnTo>
                    <a:pt x="1743213" y="572388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2550869" y="1750503"/>
            <a:ext cx="1568848" cy="624249"/>
            <a:chOff x="0" y="0"/>
            <a:chExt cx="1591715" cy="6333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91714" cy="633348"/>
            </a:xfrm>
            <a:custGeom>
              <a:avLst/>
              <a:gdLst/>
              <a:ahLst/>
              <a:cxnLst/>
              <a:rect l="l" t="t" r="r" b="b"/>
              <a:pathLst>
                <a:path w="1591714" h="633348">
                  <a:moveTo>
                    <a:pt x="0" y="0"/>
                  </a:moveTo>
                  <a:lnTo>
                    <a:pt x="0" y="633348"/>
                  </a:lnTo>
                  <a:lnTo>
                    <a:pt x="1591714" y="633348"/>
                  </a:lnTo>
                  <a:lnTo>
                    <a:pt x="1591714" y="0"/>
                  </a:lnTo>
                  <a:lnTo>
                    <a:pt x="0" y="0"/>
                  </a:lnTo>
                  <a:close/>
                  <a:moveTo>
                    <a:pt x="1530754" y="572388"/>
                  </a:moveTo>
                  <a:lnTo>
                    <a:pt x="59690" y="572388"/>
                  </a:lnTo>
                  <a:lnTo>
                    <a:pt x="59690" y="59690"/>
                  </a:lnTo>
                  <a:lnTo>
                    <a:pt x="1530754" y="59690"/>
                  </a:lnTo>
                  <a:lnTo>
                    <a:pt x="1530754" y="572388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4813808" y="1106580"/>
            <a:ext cx="794046" cy="1912095"/>
            <a:chOff x="0" y="0"/>
            <a:chExt cx="805620" cy="193996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05620" cy="1939965"/>
            </a:xfrm>
            <a:custGeom>
              <a:avLst/>
              <a:gdLst/>
              <a:ahLst/>
              <a:cxnLst/>
              <a:rect l="l" t="t" r="r" b="b"/>
              <a:pathLst>
                <a:path w="805620" h="1939965">
                  <a:moveTo>
                    <a:pt x="0" y="0"/>
                  </a:moveTo>
                  <a:lnTo>
                    <a:pt x="0" y="1939965"/>
                  </a:lnTo>
                  <a:lnTo>
                    <a:pt x="805620" y="1939965"/>
                  </a:lnTo>
                  <a:lnTo>
                    <a:pt x="805620" y="0"/>
                  </a:lnTo>
                  <a:lnTo>
                    <a:pt x="0" y="0"/>
                  </a:lnTo>
                  <a:close/>
                  <a:moveTo>
                    <a:pt x="744660" y="1879005"/>
                  </a:moveTo>
                  <a:lnTo>
                    <a:pt x="59690" y="1879005"/>
                  </a:lnTo>
                  <a:lnTo>
                    <a:pt x="59690" y="59690"/>
                  </a:lnTo>
                  <a:lnTo>
                    <a:pt x="744660" y="59690"/>
                  </a:lnTo>
                  <a:lnTo>
                    <a:pt x="744660" y="1879005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4119716" y="3428999"/>
            <a:ext cx="7812632" cy="2215859"/>
            <a:chOff x="0" y="0"/>
            <a:chExt cx="7926505" cy="6545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926505" cy="654594"/>
            </a:xfrm>
            <a:custGeom>
              <a:avLst/>
              <a:gdLst/>
              <a:ahLst/>
              <a:cxnLst/>
              <a:rect l="l" t="t" r="r" b="b"/>
              <a:pathLst>
                <a:path w="7926505" h="654594">
                  <a:moveTo>
                    <a:pt x="0" y="0"/>
                  </a:moveTo>
                  <a:lnTo>
                    <a:pt x="0" y="654594"/>
                  </a:lnTo>
                  <a:lnTo>
                    <a:pt x="7926505" y="654594"/>
                  </a:lnTo>
                  <a:lnTo>
                    <a:pt x="7926505" y="0"/>
                  </a:lnTo>
                  <a:lnTo>
                    <a:pt x="0" y="0"/>
                  </a:lnTo>
                  <a:close/>
                  <a:moveTo>
                    <a:pt x="7865545" y="593634"/>
                  </a:moveTo>
                  <a:lnTo>
                    <a:pt x="59690" y="593634"/>
                  </a:lnTo>
                  <a:lnTo>
                    <a:pt x="59690" y="59690"/>
                  </a:lnTo>
                  <a:lnTo>
                    <a:pt x="7865545" y="59690"/>
                  </a:lnTo>
                  <a:lnTo>
                    <a:pt x="7865545" y="593634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59652" y="1828786"/>
            <a:ext cx="491825" cy="46768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841828" y="334912"/>
            <a:ext cx="738006" cy="701777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3432532" y="2908480"/>
            <a:ext cx="4312436" cy="64633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第一階段：學測成績（無檢定，無倍率，使用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加權總分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選最好的</a:t>
            </a:r>
            <a:r>
              <a:rPr lang="en-US" altLang="zh-TW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人數進入二階）</a:t>
            </a:r>
          </a:p>
        </p:txBody>
      </p:sp>
      <p:cxnSp>
        <p:nvCxnSpPr>
          <p:cNvPr id="19" name="直線單箭頭接點 18"/>
          <p:cNvCxnSpPr>
            <a:cxnSpLocks/>
          </p:cNvCxnSpPr>
          <p:nvPr/>
        </p:nvCxnSpPr>
        <p:spPr>
          <a:xfrm>
            <a:off x="3796542" y="2313192"/>
            <a:ext cx="97572" cy="7193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7931115" y="2213159"/>
            <a:ext cx="2696428" cy="52322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第二階段：學測成績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書審資料（此系無面試）</a:t>
            </a:r>
          </a:p>
        </p:txBody>
      </p:sp>
      <p:cxnSp>
        <p:nvCxnSpPr>
          <p:cNvPr id="24" name="直線單箭頭接點 23"/>
          <p:cNvCxnSpPr/>
          <p:nvPr/>
        </p:nvCxnSpPr>
        <p:spPr>
          <a:xfrm flipV="1">
            <a:off x="9401695" y="1347229"/>
            <a:ext cx="631" cy="8659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4933CD0-89BB-75B5-7716-7C514BBA9B9C}"/>
              </a:ext>
            </a:extLst>
          </p:cNvPr>
          <p:cNvSpPr txBox="1"/>
          <p:nvPr/>
        </p:nvSpPr>
        <p:spPr>
          <a:xfrm>
            <a:off x="8026032" y="4383039"/>
            <a:ext cx="2696428" cy="30777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書審評分內容與件數</a:t>
            </a:r>
          </a:p>
        </p:txBody>
      </p:sp>
    </p:spTree>
    <p:extLst>
      <p:ext uri="{BB962C8B-B14F-4D97-AF65-F5344CB8AC3E}">
        <p14:creationId xmlns:p14="http://schemas.microsoft.com/office/powerpoint/2010/main" val="5945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F1258D8-A71C-B0CF-4710-0E60CD956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一階篩選結果</a:t>
            </a:r>
            <a:r>
              <a:rPr lang="en-US" altLang="zh-TW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(111)</a:t>
            </a:r>
            <a:r>
              <a:rPr lang="zh-TW" altLang="en-US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  <a:endParaRPr lang="en-US" altLang="zh-TW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6C2333E-BF03-9E8B-4B3E-6013AB50DD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 t="7560" r="6603" b="5822"/>
          <a:stretch/>
        </p:blipFill>
        <p:spPr>
          <a:xfrm>
            <a:off x="396882" y="2426818"/>
            <a:ext cx="3997637" cy="39976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30C76150-1BC3-3703-F771-BB21BC5781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4" b="15676"/>
          <a:stretch/>
        </p:blipFill>
        <p:spPr>
          <a:xfrm>
            <a:off x="4712462" y="1763178"/>
            <a:ext cx="6170042" cy="466127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FD58B5A-6104-A868-C513-92F4C8AD2BF0}"/>
              </a:ext>
            </a:extLst>
          </p:cNvPr>
          <p:cNvSpPr/>
          <p:nvPr/>
        </p:nvSpPr>
        <p:spPr>
          <a:xfrm>
            <a:off x="4609938" y="5682828"/>
            <a:ext cx="1785825" cy="43774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2EA65ED-0EE6-FD81-0E2B-1D2243FD4078}"/>
              </a:ext>
            </a:extLst>
          </p:cNvPr>
          <p:cNvSpPr/>
          <p:nvPr/>
        </p:nvSpPr>
        <p:spPr>
          <a:xfrm>
            <a:off x="6116278" y="2596836"/>
            <a:ext cx="3055154" cy="43774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273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圖片 14" descr="一張含有 桌 的圖片&#10;&#10;自動產生的描述">
            <a:extLst>
              <a:ext uri="{FF2B5EF4-FFF2-40B4-BE49-F238E27FC236}">
                <a16:creationId xmlns:a16="http://schemas.microsoft.com/office/drawing/2014/main" id="{0C6E3779-F034-D0AE-5081-B55AF91691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" r="3237"/>
          <a:stretch/>
        </p:blipFill>
        <p:spPr>
          <a:xfrm>
            <a:off x="739302" y="1113063"/>
            <a:ext cx="10807525" cy="2454169"/>
          </a:xfrm>
          <a:prstGeom prst="rect">
            <a:avLst/>
          </a:prstGeom>
        </p:spPr>
      </p:pic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10490FB-A4B9-1E7B-6110-2B18975AC1E4}"/>
              </a:ext>
            </a:extLst>
          </p:cNvPr>
          <p:cNvSpPr txBox="1"/>
          <p:nvPr/>
        </p:nvSpPr>
        <p:spPr>
          <a:xfrm>
            <a:off x="1289304" y="3429000"/>
            <a:ext cx="9802368" cy="17133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下載</a:t>
            </a:r>
            <a:r>
              <a:rPr lang="en-US" altLang="zh-TW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PDF</a:t>
            </a:r>
            <a:r>
              <a:rPr lang="zh-TW" altLang="en-US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檔後，以電腦搜尋功能</a:t>
            </a:r>
            <a:r>
              <a:rPr lang="en-US" altLang="zh-TW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/ctrl-F </a:t>
            </a:r>
            <a:r>
              <a:rPr lang="zh-TW" altLang="en-US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輸入學校名稱</a:t>
            </a:r>
            <a:endParaRPr lang="en-US" altLang="zh-TW" sz="32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查詢</a:t>
            </a:r>
            <a:r>
              <a:rPr lang="en-US" altLang="zh-TW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【</a:t>
            </a:r>
            <a:r>
              <a:rPr lang="zh-TW" altLang="en-US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最低錄取標準分數</a:t>
            </a:r>
            <a:r>
              <a:rPr lang="en-US" altLang="zh-TW" sz="32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】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E141FE5-EA0E-D861-C69A-DBC25D3DCA5F}"/>
              </a:ext>
            </a:extLst>
          </p:cNvPr>
          <p:cNvSpPr/>
          <p:nvPr/>
        </p:nvSpPr>
        <p:spPr>
          <a:xfrm>
            <a:off x="3221216" y="1912159"/>
            <a:ext cx="7245745" cy="17482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CDD1BA1-B539-3BB3-F1E0-7FBDE24BD8C5}"/>
              </a:ext>
            </a:extLst>
          </p:cNvPr>
          <p:cNvSpPr/>
          <p:nvPr/>
        </p:nvSpPr>
        <p:spPr>
          <a:xfrm>
            <a:off x="1289304" y="1113063"/>
            <a:ext cx="713232" cy="6151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8A26E59-5A8D-305C-BB0B-AB8959B05F9E}"/>
              </a:ext>
            </a:extLst>
          </p:cNvPr>
          <p:cNvSpPr/>
          <p:nvPr/>
        </p:nvSpPr>
        <p:spPr>
          <a:xfrm>
            <a:off x="8951976" y="1072623"/>
            <a:ext cx="2066544" cy="6151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DAB53A5-2AEB-A2F4-2DFB-7320FD89C7E7}"/>
              </a:ext>
            </a:extLst>
          </p:cNvPr>
          <p:cNvSpPr txBox="1"/>
          <p:nvPr/>
        </p:nvSpPr>
        <p:spPr>
          <a:xfrm>
            <a:off x="9189720" y="2606040"/>
            <a:ext cx="287121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最低錄取分數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加權總分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26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31713B7-EFF2-8534-56CF-36EA8B57E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從去年最低錄取分數估學測平均單科級分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66163A1-47E3-C365-0E1D-BA8129CEA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494450"/>
            <a:ext cx="5469672" cy="3563159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平均單科的級分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最低錄取分數 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0.15</a:t>
            </a:r>
            <a:endParaRPr lang="en-US" altLang="zh-TW" sz="2400" b="1" u="sng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舉例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去年長庚科大護理系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國文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，英文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X2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，自然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X1</a:t>
            </a: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去年最低錄取分數：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0.15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6(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級分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endPara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評估實力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轉換成學測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標、可截長補短</a:t>
            </a:r>
          </a:p>
        </p:txBody>
      </p:sp>
      <p:pic>
        <p:nvPicPr>
          <p:cNvPr id="5" name="圖片 4" descr="一張含有 填字遊戲, 電話 的圖片&#10;&#10;自動產生的描述">
            <a:extLst>
              <a:ext uri="{FF2B5EF4-FFF2-40B4-BE49-F238E27FC236}">
                <a16:creationId xmlns:a16="http://schemas.microsoft.com/office/drawing/2014/main" id="{F9BEBD40-673A-714A-E4BD-A6718E578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886" y="3012651"/>
            <a:ext cx="4802404" cy="3085544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ABE664F4-4FD5-BFC8-93AF-726AD1EC2927}"/>
              </a:ext>
            </a:extLst>
          </p:cNvPr>
          <p:cNvSpPr/>
          <p:nvPr/>
        </p:nvSpPr>
        <p:spPr>
          <a:xfrm>
            <a:off x="7862280" y="5942747"/>
            <a:ext cx="356616" cy="3108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D0B3D2C9-B915-693D-0FA8-F865DA03DAA5}"/>
              </a:ext>
            </a:extLst>
          </p:cNvPr>
          <p:cNvSpPr/>
          <p:nvPr/>
        </p:nvSpPr>
        <p:spPr>
          <a:xfrm>
            <a:off x="8577072" y="4942571"/>
            <a:ext cx="356616" cy="3108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EC7E13B4-FE76-DEDD-4F69-87268B5F9D92}"/>
              </a:ext>
            </a:extLst>
          </p:cNvPr>
          <p:cNvSpPr/>
          <p:nvPr/>
        </p:nvSpPr>
        <p:spPr>
          <a:xfrm>
            <a:off x="11223203" y="5413926"/>
            <a:ext cx="356616" cy="3108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9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D38EE57-B708-47C9-A4A4-E25F09FAB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7A28182-58A5-4DBB-8F64-BD944BCA8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26" name="Freeform 44">
              <a:extLst>
                <a:ext uri="{FF2B5EF4-FFF2-40B4-BE49-F238E27FC236}">
                  <a16:creationId xmlns:a16="http://schemas.microsoft.com/office/drawing/2014/main" id="{E4A9080E-7BA6-45FC-8677-8B9D5F4DA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5">
              <a:extLst>
                <a:ext uri="{FF2B5EF4-FFF2-40B4-BE49-F238E27FC236}">
                  <a16:creationId xmlns:a16="http://schemas.microsoft.com/office/drawing/2014/main" id="{2163D516-75D4-4DE0-AC27-63719125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>
              <a:extLst>
                <a:ext uri="{FF2B5EF4-FFF2-40B4-BE49-F238E27FC236}">
                  <a16:creationId xmlns:a16="http://schemas.microsoft.com/office/drawing/2014/main" id="{E74A26A5-C23A-46D4-B0FF-155FB3834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>
              <a:extLst>
                <a:ext uri="{FF2B5EF4-FFF2-40B4-BE49-F238E27FC236}">
                  <a16:creationId xmlns:a16="http://schemas.microsoft.com/office/drawing/2014/main" id="{08E0243F-1062-43C6-AD04-130DFF668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C5517B-1B0F-47AA-93A5-36718996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31713B7-EFF2-8534-56CF-36EA8B57E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練習題</a:t>
            </a:r>
            <a:r>
              <a:rPr lang="en-US" altLang="zh-TW" sz="4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明志科大材料工程單科級分</a:t>
            </a:r>
          </a:p>
        </p:txBody>
      </p:sp>
      <p:pic>
        <p:nvPicPr>
          <p:cNvPr id="11" name="圖片 10" descr="一張含有 桌 的圖片&#10;&#10;自動產生的描述">
            <a:extLst>
              <a:ext uri="{FF2B5EF4-FFF2-40B4-BE49-F238E27FC236}">
                <a16:creationId xmlns:a16="http://schemas.microsoft.com/office/drawing/2014/main" id="{9DB58E57-6850-7549-570B-0A68F7BD6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16" y="2154811"/>
            <a:ext cx="10683240" cy="401574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4698B003-CB50-0CD4-63F2-288B0FCFFDAF}"/>
              </a:ext>
            </a:extLst>
          </p:cNvPr>
          <p:cNvSpPr/>
          <p:nvPr/>
        </p:nvSpPr>
        <p:spPr>
          <a:xfrm>
            <a:off x="812935" y="4962607"/>
            <a:ext cx="8872403" cy="3840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A3A9779-4D86-1F72-2DB0-CBA7CF1E3515}"/>
              </a:ext>
            </a:extLst>
          </p:cNvPr>
          <p:cNvSpPr txBox="1"/>
          <p:nvPr/>
        </p:nvSpPr>
        <p:spPr>
          <a:xfrm>
            <a:off x="2779776" y="1690459"/>
            <a:ext cx="4718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/>
              <a:t>註</a:t>
            </a:r>
            <a:r>
              <a:rPr lang="en-US" altLang="zh-TW" sz="2000" b="1" dirty="0"/>
              <a:t>:</a:t>
            </a:r>
            <a:r>
              <a:rPr lang="zh-TW" altLang="en-US" sz="2000" b="1" dirty="0"/>
              <a:t>國</a:t>
            </a:r>
            <a:r>
              <a:rPr lang="en-US" altLang="zh-TW" sz="2000" b="1" dirty="0"/>
              <a:t>X1</a:t>
            </a:r>
            <a:r>
              <a:rPr lang="zh-TW" altLang="en-US" sz="2000" b="1" dirty="0"/>
              <a:t>，英</a:t>
            </a:r>
            <a:r>
              <a:rPr lang="en-US" altLang="zh-TW" sz="2000" b="1" dirty="0"/>
              <a:t>X2</a:t>
            </a:r>
            <a:r>
              <a:rPr lang="zh-TW" altLang="en-US" sz="2000" b="1" dirty="0"/>
              <a:t>，數</a:t>
            </a:r>
            <a:r>
              <a:rPr lang="en-US" altLang="zh-TW" sz="2000" b="1" dirty="0"/>
              <a:t>A</a:t>
            </a:r>
            <a:r>
              <a:rPr lang="zh-TW" altLang="en-US" sz="2000" b="1" dirty="0"/>
              <a:t> </a:t>
            </a:r>
            <a:r>
              <a:rPr lang="en-US" altLang="zh-TW" sz="2000" b="1" dirty="0"/>
              <a:t>X2</a:t>
            </a:r>
            <a:r>
              <a:rPr lang="zh-TW" altLang="en-US" sz="2000" b="1" dirty="0"/>
              <a:t>，自</a:t>
            </a:r>
            <a:r>
              <a:rPr lang="en-US" altLang="zh-TW" sz="2000" b="1" dirty="0"/>
              <a:t>X2</a:t>
            </a:r>
            <a:endParaRPr lang="zh-TW" altLang="en-US" sz="2000" b="1" dirty="0"/>
          </a:p>
        </p:txBody>
      </p:sp>
      <p:pic>
        <p:nvPicPr>
          <p:cNvPr id="5" name="圖片 4" descr="一張含有 填字遊戲, 電話 的圖片&#10;&#10;自動產生的描述">
            <a:extLst>
              <a:ext uri="{FF2B5EF4-FFF2-40B4-BE49-F238E27FC236}">
                <a16:creationId xmlns:a16="http://schemas.microsoft.com/office/drawing/2014/main" id="{F9BEBD40-673A-714A-E4BD-A6718E578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610" y="1022350"/>
            <a:ext cx="2994906" cy="1924227"/>
          </a:xfrm>
          <a:prstGeom prst="rect">
            <a:avLst/>
          </a:prstGeom>
        </p:spPr>
      </p:pic>
      <p:sp>
        <p:nvSpPr>
          <p:cNvPr id="15" name="橢圓 14">
            <a:extLst>
              <a:ext uri="{FF2B5EF4-FFF2-40B4-BE49-F238E27FC236}">
                <a16:creationId xmlns:a16="http://schemas.microsoft.com/office/drawing/2014/main" id="{56A6EAFD-740E-3BB5-A381-4B74E541CE24}"/>
              </a:ext>
            </a:extLst>
          </p:cNvPr>
          <p:cNvSpPr/>
          <p:nvPr/>
        </p:nvSpPr>
        <p:spPr>
          <a:xfrm>
            <a:off x="9435966" y="2521572"/>
            <a:ext cx="249372" cy="2346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1FD9EB8B-28FE-A872-F38F-A9D42FB82701}"/>
              </a:ext>
            </a:extLst>
          </p:cNvPr>
          <p:cNvSpPr/>
          <p:nvPr/>
        </p:nvSpPr>
        <p:spPr>
          <a:xfrm>
            <a:off x="9880899" y="1957031"/>
            <a:ext cx="249372" cy="2346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C36916A2-3BE9-07EB-3971-DB5080A25CD5}"/>
              </a:ext>
            </a:extLst>
          </p:cNvPr>
          <p:cNvSpPr/>
          <p:nvPr/>
        </p:nvSpPr>
        <p:spPr>
          <a:xfrm>
            <a:off x="10302270" y="1640503"/>
            <a:ext cx="249372" cy="2346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382B10E6-7373-66C5-00F0-0BA3909EA225}"/>
              </a:ext>
            </a:extLst>
          </p:cNvPr>
          <p:cNvSpPr/>
          <p:nvPr/>
        </p:nvSpPr>
        <p:spPr>
          <a:xfrm>
            <a:off x="11585775" y="2215669"/>
            <a:ext cx="249372" cy="2346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41A21BB-FD6F-1DAC-52D6-C254DA003CD5}"/>
              </a:ext>
            </a:extLst>
          </p:cNvPr>
          <p:cNvSpPr txBox="1"/>
          <p:nvPr/>
        </p:nvSpPr>
        <p:spPr>
          <a:xfrm>
            <a:off x="7232904" y="6170551"/>
            <a:ext cx="2897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55.24X0.15=8.286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17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838" b="2838"/>
          <a:stretch>
            <a:fillRect/>
          </a:stretch>
        </p:blipFill>
        <p:spPr>
          <a:xfrm>
            <a:off x="0" y="119960"/>
            <a:ext cx="6864263" cy="45767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5055" t="4427" r="3370" b="6470"/>
          <a:stretch>
            <a:fillRect/>
          </a:stretch>
        </p:blipFill>
        <p:spPr>
          <a:xfrm>
            <a:off x="5789882" y="2495032"/>
            <a:ext cx="6402118" cy="440332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08523" y="1029008"/>
            <a:ext cx="4067305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4"/>
              </a:lnSpc>
            </a:pPr>
            <a:r>
              <a:rPr lang="en-US" sz="4085" dirty="0">
                <a:solidFill>
                  <a:srgbClr val="004AAD"/>
                </a:solidFill>
                <a:latin typeface="KG Primary Penmanship"/>
              </a:rPr>
              <a:t> </a:t>
            </a:r>
            <a:r>
              <a:rPr lang="en-US" sz="4085" dirty="0" err="1">
                <a:solidFill>
                  <a:srgbClr val="004AAD"/>
                </a:solidFill>
                <a:latin typeface="KG Primary Penmanship"/>
              </a:rPr>
              <a:t>善用工具書</a:t>
            </a:r>
            <a:endParaRPr lang="en-US" sz="4085" dirty="0">
              <a:solidFill>
                <a:srgbClr val="004AAD"/>
              </a:solidFill>
              <a:latin typeface="KG Primary Penmanship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57" t="12782" r="32828" b="52540"/>
          <a:stretch>
            <a:fillRect/>
          </a:stretch>
        </p:blipFill>
        <p:spPr>
          <a:xfrm>
            <a:off x="561944" y="114683"/>
            <a:ext cx="11238468" cy="465228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7957" t="76209" r="32828" b="9193"/>
          <a:stretch>
            <a:fillRect/>
          </a:stretch>
        </p:blipFill>
        <p:spPr>
          <a:xfrm>
            <a:off x="561944" y="4766969"/>
            <a:ext cx="11238468" cy="195835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5400000">
            <a:off x="4343110" y="2916043"/>
            <a:ext cx="6249263" cy="1194393"/>
            <a:chOff x="0" y="0"/>
            <a:chExt cx="3101459" cy="59276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01459" cy="592768"/>
            </a:xfrm>
            <a:custGeom>
              <a:avLst/>
              <a:gdLst/>
              <a:ahLst/>
              <a:cxnLst/>
              <a:rect l="l" t="t" r="r" b="b"/>
              <a:pathLst>
                <a:path w="3101459" h="592768">
                  <a:moveTo>
                    <a:pt x="0" y="0"/>
                  </a:moveTo>
                  <a:lnTo>
                    <a:pt x="0" y="592768"/>
                  </a:lnTo>
                  <a:lnTo>
                    <a:pt x="3101459" y="592768"/>
                  </a:lnTo>
                  <a:lnTo>
                    <a:pt x="3101459" y="0"/>
                  </a:lnTo>
                  <a:lnTo>
                    <a:pt x="0" y="0"/>
                  </a:lnTo>
                  <a:close/>
                  <a:moveTo>
                    <a:pt x="3040499" y="531808"/>
                  </a:moveTo>
                  <a:lnTo>
                    <a:pt x="59690" y="531808"/>
                  </a:lnTo>
                  <a:lnTo>
                    <a:pt x="59690" y="59690"/>
                  </a:lnTo>
                  <a:lnTo>
                    <a:pt x="3040499" y="59690"/>
                  </a:lnTo>
                  <a:lnTo>
                    <a:pt x="3040499" y="531808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id="{D65F937C-1424-893B-F8EA-D7EA75E0A03C}"/>
              </a:ext>
            </a:extLst>
          </p:cNvPr>
          <p:cNvSpPr txBox="1"/>
          <p:nvPr/>
        </p:nvSpPr>
        <p:spPr>
          <a:xfrm>
            <a:off x="8595360" y="822960"/>
            <a:ext cx="548640" cy="50783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都</a:t>
            </a:r>
            <a:endParaRPr lang="en-US" altLang="zh-TW" sz="5400" b="1" dirty="0"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5400" b="1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幫</a:t>
            </a:r>
            <a:endParaRPr lang="en-US" altLang="zh-TW" sz="5400" b="1" dirty="0"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5400" b="1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endParaRPr lang="en-US" altLang="zh-TW" sz="5400" b="1" dirty="0"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5400" b="1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算</a:t>
            </a:r>
            <a:endParaRPr lang="en-US" altLang="zh-TW" sz="5400" b="1" dirty="0"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5400" b="1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好</a:t>
            </a:r>
            <a:endParaRPr lang="en-US" altLang="zh-TW" sz="5400" b="1" dirty="0"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5400" b="1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好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lowchart: Document 3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54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F1258D8-A71C-B0CF-4710-0E60CD956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二階計分與</a:t>
            </a:r>
            <a:br>
              <a:rPr lang="en-US" altLang="zh-TW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zh-TW" alt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學習歷程檔案參採</a:t>
            </a:r>
            <a:endParaRPr lang="en-US" altLang="zh-TW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7937F6A-88A6-01E3-F1C0-5D256FEDF9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937" t="21524" r="15997" b="14803"/>
          <a:stretch>
            <a:fillRect/>
          </a:stretch>
        </p:blipFill>
        <p:spPr>
          <a:xfrm>
            <a:off x="3886200" y="152816"/>
            <a:ext cx="8289948" cy="621880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E4B4E96-898C-970E-2759-6823E9CDC6D1}"/>
              </a:ext>
            </a:extLst>
          </p:cNvPr>
          <p:cNvSpPr/>
          <p:nvPr/>
        </p:nvSpPr>
        <p:spPr>
          <a:xfrm>
            <a:off x="7684851" y="171162"/>
            <a:ext cx="4491297" cy="17216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187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1143000" y="990599"/>
            <a:ext cx="99060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40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高中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生也可以讀科大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?</a:t>
            </a:r>
            <a:endParaRPr lang="en-US" sz="4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graphicFrame>
        <p:nvGraphicFramePr>
          <p:cNvPr id="17" name="TextBox 12">
            <a:extLst>
              <a:ext uri="{FF2B5EF4-FFF2-40B4-BE49-F238E27FC236}">
                <a16:creationId xmlns:a16="http://schemas.microsoft.com/office/drawing/2014/main" id="{98007A99-7A62-6713-BFAD-96E6208EEA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965022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882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lowchart: Document 3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54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F1258D8-A71C-B0CF-4710-0E60CD956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二階計分與</a:t>
            </a:r>
            <a:br>
              <a:rPr lang="en-US" altLang="zh-TW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zh-TW" alt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學習歷程檔案參採</a:t>
            </a:r>
            <a:endParaRPr lang="en-US" altLang="zh-TW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7937F6A-88A6-01E3-F1C0-5D256FEDF9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616" t="45990" r="15996" b="30232"/>
          <a:stretch/>
        </p:blipFill>
        <p:spPr>
          <a:xfrm>
            <a:off x="4086225" y="338606"/>
            <a:ext cx="8016332" cy="306181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E4B4E96-898C-970E-2759-6823E9CDC6D1}"/>
              </a:ext>
            </a:extLst>
          </p:cNvPr>
          <p:cNvSpPr/>
          <p:nvPr/>
        </p:nvSpPr>
        <p:spPr>
          <a:xfrm>
            <a:off x="4740483" y="820664"/>
            <a:ext cx="6323757" cy="22608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 descr="一張含有 桌 的圖片&#10;&#10;自動產生的描述">
            <a:extLst>
              <a:ext uri="{FF2B5EF4-FFF2-40B4-BE49-F238E27FC236}">
                <a16:creationId xmlns:a16="http://schemas.microsoft.com/office/drawing/2014/main" id="{8B5A1FEC-12B9-344D-1D01-DD805E7CC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60" y="3232219"/>
            <a:ext cx="5129784" cy="3454619"/>
          </a:xfrm>
          <a:prstGeom prst="rect">
            <a:avLst/>
          </a:prstGeom>
        </p:spPr>
      </p:pic>
      <p:sp>
        <p:nvSpPr>
          <p:cNvPr id="5" name="箭號: 上彎 4">
            <a:extLst>
              <a:ext uri="{FF2B5EF4-FFF2-40B4-BE49-F238E27FC236}">
                <a16:creationId xmlns:a16="http://schemas.microsoft.com/office/drawing/2014/main" id="{C0C32012-3D1E-3BBF-92FF-AB11A5B87877}"/>
              </a:ext>
            </a:extLst>
          </p:cNvPr>
          <p:cNvSpPr/>
          <p:nvPr/>
        </p:nvSpPr>
        <p:spPr>
          <a:xfrm rot="10800000">
            <a:off x="2762839" y="1631332"/>
            <a:ext cx="1977644" cy="1600885"/>
          </a:xfrm>
          <a:prstGeom prst="bentUpArrow">
            <a:avLst>
              <a:gd name="adj1" fmla="val 25000"/>
              <a:gd name="adj2" fmla="val 30964"/>
              <a:gd name="adj3" fmla="val 29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箭號: 向下 5">
            <a:extLst>
              <a:ext uri="{FF2B5EF4-FFF2-40B4-BE49-F238E27FC236}">
                <a16:creationId xmlns:a16="http://schemas.microsoft.com/office/drawing/2014/main" id="{72DB6B98-B9CF-BD95-F48B-CFAF918C2B8C}"/>
              </a:ext>
            </a:extLst>
          </p:cNvPr>
          <p:cNvSpPr/>
          <p:nvPr/>
        </p:nvSpPr>
        <p:spPr>
          <a:xfrm>
            <a:off x="9336024" y="2359152"/>
            <a:ext cx="432816" cy="14173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BBB2734-22CF-D9BE-ED8E-4A85F04E08C8}"/>
              </a:ext>
            </a:extLst>
          </p:cNvPr>
          <p:cNvSpPr txBox="1"/>
          <p:nvPr/>
        </p:nvSpPr>
        <p:spPr>
          <a:xfrm>
            <a:off x="451104" y="3442721"/>
            <a:ext cx="1770888" cy="147732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B.C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勾選學習歷程檔案資料庫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課程成果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多元表現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13DE108-0748-1D96-B64E-2CE5699022E3}"/>
              </a:ext>
            </a:extLst>
          </p:cNvPr>
          <p:cNvSpPr txBox="1"/>
          <p:nvPr/>
        </p:nvSpPr>
        <p:spPr>
          <a:xfrm>
            <a:off x="8516112" y="3776473"/>
            <a:ext cx="323392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高三下自行上傳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NOPQ)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283229A-3DF3-97ED-9086-EA80D802DA25}"/>
              </a:ext>
            </a:extLst>
          </p:cNvPr>
          <p:cNvSpPr txBox="1"/>
          <p:nvPr/>
        </p:nvSpPr>
        <p:spPr>
          <a:xfrm>
            <a:off x="5935980" y="820664"/>
            <a:ext cx="19918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學校統一上傳</a:t>
            </a:r>
          </a:p>
        </p:txBody>
      </p:sp>
    </p:spTree>
    <p:extLst>
      <p:ext uri="{BB962C8B-B14F-4D97-AF65-F5344CB8AC3E}">
        <p14:creationId xmlns:p14="http://schemas.microsoft.com/office/powerpoint/2010/main" val="60500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29" t="14522" r="8438" b="149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190" y="908002"/>
            <a:ext cx="685673" cy="6291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967084" y="908002"/>
            <a:ext cx="685673" cy="6291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53"/>
          <a:stretch>
            <a:fillRect/>
          </a:stretch>
        </p:blipFill>
        <p:spPr>
          <a:xfrm>
            <a:off x="2719403" y="1692119"/>
            <a:ext cx="6753194" cy="38862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832500" y="3728128"/>
            <a:ext cx="3086891" cy="2444073"/>
            <a:chOff x="0" y="0"/>
            <a:chExt cx="4016838" cy="3180366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4023229" cy="3186969"/>
            </a:xfrm>
            <a:custGeom>
              <a:avLst/>
              <a:gdLst/>
              <a:ahLst/>
              <a:cxnLst/>
              <a:rect l="l" t="t" r="r" b="b"/>
              <a:pathLst>
                <a:path w="4023229" h="3186969">
                  <a:moveTo>
                    <a:pt x="3395451" y="3132491"/>
                  </a:moveTo>
                  <a:cubicBezTo>
                    <a:pt x="3395451" y="3132491"/>
                    <a:pt x="2664577" y="3186969"/>
                    <a:pt x="2186437" y="3184347"/>
                  </a:cubicBezTo>
                  <a:cubicBezTo>
                    <a:pt x="1748324" y="3182185"/>
                    <a:pt x="1057074" y="3174360"/>
                    <a:pt x="1057074" y="3174360"/>
                  </a:cubicBezTo>
                  <a:cubicBezTo>
                    <a:pt x="812932" y="3165526"/>
                    <a:pt x="449110" y="3144295"/>
                    <a:pt x="282371" y="3086118"/>
                  </a:cubicBezTo>
                  <a:cubicBezTo>
                    <a:pt x="4469" y="2989155"/>
                    <a:pt x="0" y="2815876"/>
                    <a:pt x="0" y="2267568"/>
                  </a:cubicBezTo>
                  <a:lnTo>
                    <a:pt x="0" y="226754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564497" y="15681"/>
                    <a:pt x="2024890" y="7673"/>
                  </a:cubicBezTo>
                  <a:cubicBezTo>
                    <a:pt x="2445649" y="0"/>
                    <a:pt x="3162382" y="6979"/>
                    <a:pt x="3162382" y="6979"/>
                  </a:cubicBezTo>
                  <a:cubicBezTo>
                    <a:pt x="3530690" y="14458"/>
                    <a:pt x="3668950" y="42638"/>
                    <a:pt x="3866690" y="165219"/>
                  </a:cubicBezTo>
                  <a:cubicBezTo>
                    <a:pt x="4017707" y="258836"/>
                    <a:pt x="4023229" y="476157"/>
                    <a:pt x="4014089" y="2267547"/>
                  </a:cubicBezTo>
                  <a:lnTo>
                    <a:pt x="4014089" y="2267568"/>
                  </a:lnTo>
                  <a:cubicBezTo>
                    <a:pt x="4014088" y="2933841"/>
                    <a:pt x="3971304" y="3082429"/>
                    <a:pt x="3395451" y="3132491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122565" y="4245136"/>
            <a:ext cx="2532159" cy="592255"/>
            <a:chOff x="0" y="0"/>
            <a:chExt cx="5058762" cy="1183210"/>
          </a:xfrm>
        </p:grpSpPr>
        <p:sp>
          <p:nvSpPr>
            <p:cNvPr id="9" name="Freeform 9"/>
            <p:cNvSpPr/>
            <p:nvPr/>
          </p:nvSpPr>
          <p:spPr>
            <a:xfrm>
              <a:off x="0" y="-4073"/>
              <a:ext cx="5065153" cy="1189813"/>
            </a:xfrm>
            <a:custGeom>
              <a:avLst/>
              <a:gdLst/>
              <a:ahLst/>
              <a:cxnLst/>
              <a:rect l="l" t="t" r="r" b="b"/>
              <a:pathLst>
                <a:path w="5065153" h="1189813">
                  <a:moveTo>
                    <a:pt x="4437376" y="1135335"/>
                  </a:moveTo>
                  <a:cubicBezTo>
                    <a:pt x="4437376" y="1135335"/>
                    <a:pt x="3706501" y="1189813"/>
                    <a:pt x="3078826" y="1187192"/>
                  </a:cubicBezTo>
                  <a:cubicBezTo>
                    <a:pt x="2098668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687404" y="15681"/>
                    <a:pt x="2717409" y="7673"/>
                  </a:cubicBezTo>
                  <a:cubicBezTo>
                    <a:pt x="3487573" y="0"/>
                    <a:pt x="4204307" y="6979"/>
                    <a:pt x="4204307" y="6979"/>
                  </a:cubicBezTo>
                  <a:cubicBezTo>
                    <a:pt x="4572614" y="14458"/>
                    <a:pt x="4710874" y="42638"/>
                    <a:pt x="4908614" y="165219"/>
                  </a:cubicBezTo>
                  <a:cubicBezTo>
                    <a:pt x="5059631" y="258836"/>
                    <a:pt x="5065153" y="476157"/>
                    <a:pt x="5056013" y="623161"/>
                  </a:cubicBezTo>
                  <a:lnTo>
                    <a:pt x="5056013" y="623162"/>
                  </a:lnTo>
                  <a:cubicBezTo>
                    <a:pt x="5056012" y="936685"/>
                    <a:pt x="5013228" y="1085273"/>
                    <a:pt x="4437376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067654" y="4293592"/>
            <a:ext cx="2674953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9"/>
              </a:lnSpc>
            </a:pPr>
            <a:r>
              <a:rPr lang="en-US" sz="2533" spc="151" dirty="0" err="1">
                <a:solidFill>
                  <a:srgbClr val="FF1616"/>
                </a:solidFill>
                <a:ea typeface="Sniglet Bold"/>
              </a:rPr>
              <a:t>六個校系正.備取</a:t>
            </a:r>
            <a:endParaRPr lang="en-US" sz="2533" spc="151" dirty="0">
              <a:solidFill>
                <a:srgbClr val="FF1616"/>
              </a:solidFill>
              <a:ea typeface="Sniglet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72243" y="4835818"/>
            <a:ext cx="2889640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3"/>
              </a:lnSpc>
            </a:pPr>
            <a:r>
              <a:rPr lang="en-US" sz="2333" spc="139" dirty="0">
                <a:solidFill>
                  <a:srgbClr val="004AAD"/>
                </a:solidFill>
                <a:latin typeface="Sniglet Bold"/>
              </a:rPr>
              <a:t>6/8-9 </a:t>
            </a:r>
            <a:r>
              <a:rPr lang="en-US" sz="2333" spc="139" dirty="0" err="1">
                <a:solidFill>
                  <a:srgbClr val="004AAD"/>
                </a:solidFill>
                <a:latin typeface="Sniglet Bold"/>
              </a:rPr>
              <a:t>上網填志願</a:t>
            </a:r>
            <a:endParaRPr lang="en-US" sz="2333" spc="139" dirty="0">
              <a:solidFill>
                <a:srgbClr val="004AAD"/>
              </a:solidFill>
              <a:latin typeface="Sniglet Bold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85800" y="2843702"/>
            <a:ext cx="3438662" cy="64474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 rot="59999">
            <a:off x="923430" y="2855768"/>
            <a:ext cx="2991387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3"/>
              </a:lnSpc>
            </a:pPr>
            <a:r>
              <a:rPr lang="en-US" sz="3611" spc="289" dirty="0" err="1">
                <a:solidFill>
                  <a:srgbClr val="FAFF00"/>
                </a:solidFill>
                <a:ea typeface="王漢宗特黑體"/>
              </a:rPr>
              <a:t>普通大學申請</a:t>
            </a:r>
            <a:endParaRPr lang="en-US" sz="3611" spc="289" dirty="0">
              <a:solidFill>
                <a:srgbClr val="FAFF00"/>
              </a:solidFill>
              <a:ea typeface="王漢宗特黑體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8308223" y="3793142"/>
            <a:ext cx="2966790" cy="2215550"/>
            <a:chOff x="0" y="0"/>
            <a:chExt cx="4155875" cy="3103540"/>
          </a:xfrm>
        </p:grpSpPr>
        <p:sp>
          <p:nvSpPr>
            <p:cNvPr id="15" name="Freeform 15"/>
            <p:cNvSpPr/>
            <p:nvPr/>
          </p:nvSpPr>
          <p:spPr>
            <a:xfrm>
              <a:off x="0" y="-4073"/>
              <a:ext cx="4162266" cy="3110142"/>
            </a:xfrm>
            <a:custGeom>
              <a:avLst/>
              <a:gdLst/>
              <a:ahLst/>
              <a:cxnLst/>
              <a:rect l="l" t="t" r="r" b="b"/>
              <a:pathLst>
                <a:path w="4162266" h="3110142">
                  <a:moveTo>
                    <a:pt x="3534488" y="3055664"/>
                  </a:moveTo>
                  <a:cubicBezTo>
                    <a:pt x="3534488" y="3055664"/>
                    <a:pt x="2803613" y="3110142"/>
                    <a:pt x="2305519" y="3107521"/>
                  </a:cubicBezTo>
                  <a:cubicBezTo>
                    <a:pt x="1795075" y="3105358"/>
                    <a:pt x="1057074" y="3097534"/>
                    <a:pt x="1057074" y="3097534"/>
                  </a:cubicBezTo>
                  <a:cubicBezTo>
                    <a:pt x="812932" y="3088700"/>
                    <a:pt x="449110" y="3067469"/>
                    <a:pt x="282371" y="3009292"/>
                  </a:cubicBezTo>
                  <a:cubicBezTo>
                    <a:pt x="4469" y="2912328"/>
                    <a:pt x="0" y="2739050"/>
                    <a:pt x="0" y="2204311"/>
                  </a:cubicBezTo>
                  <a:lnTo>
                    <a:pt x="0" y="220429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580898" y="15681"/>
                    <a:pt x="2117301" y="7673"/>
                  </a:cubicBezTo>
                  <a:cubicBezTo>
                    <a:pt x="2584685" y="0"/>
                    <a:pt x="3301419" y="6979"/>
                    <a:pt x="3301419" y="6979"/>
                  </a:cubicBezTo>
                  <a:cubicBezTo>
                    <a:pt x="3669726" y="14458"/>
                    <a:pt x="3807986" y="42638"/>
                    <a:pt x="4005726" y="165219"/>
                  </a:cubicBezTo>
                  <a:cubicBezTo>
                    <a:pt x="4156744" y="258836"/>
                    <a:pt x="4162266" y="476157"/>
                    <a:pt x="4153125" y="2204291"/>
                  </a:cubicBezTo>
                  <a:lnTo>
                    <a:pt x="4153125" y="2204311"/>
                  </a:lnTo>
                  <a:cubicBezTo>
                    <a:pt x="4153124" y="2857015"/>
                    <a:pt x="4110341" y="3005602"/>
                    <a:pt x="3534488" y="3055664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5116822" y="3793142"/>
            <a:ext cx="2901878" cy="2215550"/>
            <a:chOff x="0" y="0"/>
            <a:chExt cx="4165572" cy="3180366"/>
          </a:xfrm>
        </p:grpSpPr>
        <p:sp>
          <p:nvSpPr>
            <p:cNvPr id="17" name="Freeform 17"/>
            <p:cNvSpPr/>
            <p:nvPr/>
          </p:nvSpPr>
          <p:spPr>
            <a:xfrm>
              <a:off x="0" y="-4073"/>
              <a:ext cx="4171962" cy="3186969"/>
            </a:xfrm>
            <a:custGeom>
              <a:avLst/>
              <a:gdLst/>
              <a:ahLst/>
              <a:cxnLst/>
              <a:rect l="l" t="t" r="r" b="b"/>
              <a:pathLst>
                <a:path w="4171962" h="3186969">
                  <a:moveTo>
                    <a:pt x="3544185" y="3132491"/>
                  </a:moveTo>
                  <a:cubicBezTo>
                    <a:pt x="3544185" y="3132491"/>
                    <a:pt x="2813310" y="3186969"/>
                    <a:pt x="2313824" y="3184347"/>
                  </a:cubicBezTo>
                  <a:cubicBezTo>
                    <a:pt x="1798336" y="3182185"/>
                    <a:pt x="1057074" y="3174360"/>
                    <a:pt x="1057074" y="3174360"/>
                  </a:cubicBezTo>
                  <a:cubicBezTo>
                    <a:pt x="812932" y="3165526"/>
                    <a:pt x="449110" y="3144295"/>
                    <a:pt x="282371" y="3086118"/>
                  </a:cubicBezTo>
                  <a:cubicBezTo>
                    <a:pt x="4469" y="2989155"/>
                    <a:pt x="0" y="2815876"/>
                    <a:pt x="0" y="2267568"/>
                  </a:cubicBezTo>
                  <a:lnTo>
                    <a:pt x="0" y="226754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582042" y="15681"/>
                    <a:pt x="2123746" y="7673"/>
                  </a:cubicBezTo>
                  <a:cubicBezTo>
                    <a:pt x="2594383" y="0"/>
                    <a:pt x="3311116" y="6979"/>
                    <a:pt x="3311116" y="6979"/>
                  </a:cubicBezTo>
                  <a:cubicBezTo>
                    <a:pt x="3679423" y="14458"/>
                    <a:pt x="3817683" y="42638"/>
                    <a:pt x="4015424" y="165219"/>
                  </a:cubicBezTo>
                  <a:cubicBezTo>
                    <a:pt x="4166441" y="258836"/>
                    <a:pt x="4171962" y="476157"/>
                    <a:pt x="4162822" y="2267547"/>
                  </a:cubicBezTo>
                  <a:lnTo>
                    <a:pt x="4162822" y="2267568"/>
                  </a:lnTo>
                  <a:cubicBezTo>
                    <a:pt x="4162821" y="2933841"/>
                    <a:pt x="4120037" y="3082429"/>
                    <a:pt x="3544185" y="3132491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5324217" y="4039057"/>
            <a:ext cx="2659159" cy="592255"/>
            <a:chOff x="0" y="0"/>
            <a:chExt cx="5312484" cy="1183210"/>
          </a:xfrm>
        </p:grpSpPr>
        <p:sp>
          <p:nvSpPr>
            <p:cNvPr id="19" name="Freeform 19"/>
            <p:cNvSpPr/>
            <p:nvPr/>
          </p:nvSpPr>
          <p:spPr>
            <a:xfrm>
              <a:off x="0" y="-4073"/>
              <a:ext cx="5318875" cy="1189813"/>
            </a:xfrm>
            <a:custGeom>
              <a:avLst/>
              <a:gdLst/>
              <a:ahLst/>
              <a:cxnLst/>
              <a:rect l="l" t="t" r="r" b="b"/>
              <a:pathLst>
                <a:path w="5318875" h="1189813">
                  <a:moveTo>
                    <a:pt x="4691097" y="1135335"/>
                  </a:moveTo>
                  <a:cubicBezTo>
                    <a:pt x="4691097" y="1135335"/>
                    <a:pt x="3960222" y="1189813"/>
                    <a:pt x="3296133" y="1187192"/>
                  </a:cubicBezTo>
                  <a:cubicBezTo>
                    <a:pt x="2183982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17334" y="15681"/>
                    <a:pt x="2886046" y="7673"/>
                  </a:cubicBezTo>
                  <a:cubicBezTo>
                    <a:pt x="3741295" y="0"/>
                    <a:pt x="4458028" y="6979"/>
                    <a:pt x="4458028" y="6979"/>
                  </a:cubicBezTo>
                  <a:cubicBezTo>
                    <a:pt x="4826336" y="14458"/>
                    <a:pt x="4964595" y="42638"/>
                    <a:pt x="5162336" y="165219"/>
                  </a:cubicBezTo>
                  <a:cubicBezTo>
                    <a:pt x="5313352" y="258836"/>
                    <a:pt x="5318875" y="476157"/>
                    <a:pt x="5309734" y="623161"/>
                  </a:cubicBezTo>
                  <a:lnTo>
                    <a:pt x="5309734" y="623162"/>
                  </a:lnTo>
                  <a:cubicBezTo>
                    <a:pt x="5309733" y="936685"/>
                    <a:pt x="5266949" y="1085273"/>
                    <a:pt x="4691097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5386947" y="4662713"/>
            <a:ext cx="2659159" cy="592255"/>
            <a:chOff x="0" y="0"/>
            <a:chExt cx="5312484" cy="1183210"/>
          </a:xfrm>
        </p:grpSpPr>
        <p:sp>
          <p:nvSpPr>
            <p:cNvPr id="21" name="Freeform 21"/>
            <p:cNvSpPr/>
            <p:nvPr/>
          </p:nvSpPr>
          <p:spPr>
            <a:xfrm>
              <a:off x="0" y="-4073"/>
              <a:ext cx="5318875" cy="1189813"/>
            </a:xfrm>
            <a:custGeom>
              <a:avLst/>
              <a:gdLst/>
              <a:ahLst/>
              <a:cxnLst/>
              <a:rect l="l" t="t" r="r" b="b"/>
              <a:pathLst>
                <a:path w="5318875" h="1189813">
                  <a:moveTo>
                    <a:pt x="4691097" y="1135335"/>
                  </a:moveTo>
                  <a:cubicBezTo>
                    <a:pt x="4691097" y="1135335"/>
                    <a:pt x="3960222" y="1189813"/>
                    <a:pt x="3296133" y="1187192"/>
                  </a:cubicBezTo>
                  <a:cubicBezTo>
                    <a:pt x="2183982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17334" y="15681"/>
                    <a:pt x="2886046" y="7673"/>
                  </a:cubicBezTo>
                  <a:cubicBezTo>
                    <a:pt x="3741295" y="0"/>
                    <a:pt x="4458028" y="6979"/>
                    <a:pt x="4458028" y="6979"/>
                  </a:cubicBezTo>
                  <a:cubicBezTo>
                    <a:pt x="4826336" y="14458"/>
                    <a:pt x="4964595" y="42638"/>
                    <a:pt x="5162336" y="165219"/>
                  </a:cubicBezTo>
                  <a:cubicBezTo>
                    <a:pt x="5313352" y="258836"/>
                    <a:pt x="5318875" y="476157"/>
                    <a:pt x="5309734" y="623161"/>
                  </a:cubicBezTo>
                  <a:lnTo>
                    <a:pt x="5309734" y="623162"/>
                  </a:lnTo>
                  <a:cubicBezTo>
                    <a:pt x="5309733" y="936685"/>
                    <a:pt x="5266949" y="1085273"/>
                    <a:pt x="4691097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115282" y="2894213"/>
            <a:ext cx="2903418" cy="544391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5789325" y="2922579"/>
            <a:ext cx="1728944" cy="39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2666" spc="213">
                <a:solidFill>
                  <a:srgbClr val="FAFF00"/>
                </a:solidFill>
                <a:ea typeface="王漢宗特黑體"/>
              </a:rPr>
              <a:t>科大一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8535500" y="4039057"/>
            <a:ext cx="2627409" cy="592255"/>
            <a:chOff x="0" y="0"/>
            <a:chExt cx="5249053" cy="1183210"/>
          </a:xfrm>
        </p:grpSpPr>
        <p:sp>
          <p:nvSpPr>
            <p:cNvPr id="25" name="Freeform 25"/>
            <p:cNvSpPr/>
            <p:nvPr/>
          </p:nvSpPr>
          <p:spPr>
            <a:xfrm>
              <a:off x="0" y="-4073"/>
              <a:ext cx="5255444" cy="1189813"/>
            </a:xfrm>
            <a:custGeom>
              <a:avLst/>
              <a:gdLst/>
              <a:ahLst/>
              <a:cxnLst/>
              <a:rect l="l" t="t" r="r" b="b"/>
              <a:pathLst>
                <a:path w="5255444" h="1189813">
                  <a:moveTo>
                    <a:pt x="4627667" y="1135335"/>
                  </a:moveTo>
                  <a:cubicBezTo>
                    <a:pt x="4627667" y="1135335"/>
                    <a:pt x="3896792" y="1189813"/>
                    <a:pt x="3241806" y="1187192"/>
                  </a:cubicBezTo>
                  <a:cubicBezTo>
                    <a:pt x="2162653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09851" y="15681"/>
                    <a:pt x="2843886" y="7673"/>
                  </a:cubicBezTo>
                  <a:cubicBezTo>
                    <a:pt x="3677864" y="0"/>
                    <a:pt x="4394598" y="6979"/>
                    <a:pt x="4394598" y="6979"/>
                  </a:cubicBezTo>
                  <a:cubicBezTo>
                    <a:pt x="4762905" y="14458"/>
                    <a:pt x="4901165" y="42638"/>
                    <a:pt x="5098905" y="165219"/>
                  </a:cubicBezTo>
                  <a:cubicBezTo>
                    <a:pt x="5249922" y="258836"/>
                    <a:pt x="5255444" y="476157"/>
                    <a:pt x="5246304" y="623161"/>
                  </a:cubicBezTo>
                  <a:lnTo>
                    <a:pt x="5246304" y="623162"/>
                  </a:lnTo>
                  <a:cubicBezTo>
                    <a:pt x="5246303" y="936685"/>
                    <a:pt x="5203519" y="1085273"/>
                    <a:pt x="4627667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8264168" y="5126462"/>
            <a:ext cx="2872942" cy="592255"/>
            <a:chOff x="0" y="0"/>
            <a:chExt cx="5739581" cy="1183210"/>
          </a:xfrm>
        </p:grpSpPr>
        <p:sp>
          <p:nvSpPr>
            <p:cNvPr id="27" name="Freeform 27"/>
            <p:cNvSpPr/>
            <p:nvPr/>
          </p:nvSpPr>
          <p:spPr>
            <a:xfrm>
              <a:off x="0" y="-4073"/>
              <a:ext cx="5745972" cy="1189813"/>
            </a:xfrm>
            <a:custGeom>
              <a:avLst/>
              <a:gdLst/>
              <a:ahLst/>
              <a:cxnLst/>
              <a:rect l="l" t="t" r="r" b="b"/>
              <a:pathLst>
                <a:path w="5745972" h="1189813">
                  <a:moveTo>
                    <a:pt x="5118195" y="1135335"/>
                  </a:moveTo>
                  <a:cubicBezTo>
                    <a:pt x="5118195" y="1135335"/>
                    <a:pt x="4387320" y="1189813"/>
                    <a:pt x="3661935" y="1187192"/>
                  </a:cubicBezTo>
                  <a:cubicBezTo>
                    <a:pt x="2327592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67715" y="15681"/>
                    <a:pt x="3169918" y="7673"/>
                  </a:cubicBezTo>
                  <a:cubicBezTo>
                    <a:pt x="4168392" y="0"/>
                    <a:pt x="4885125" y="6979"/>
                    <a:pt x="4885125" y="6979"/>
                  </a:cubicBezTo>
                  <a:cubicBezTo>
                    <a:pt x="5253433" y="14458"/>
                    <a:pt x="5391693" y="42638"/>
                    <a:pt x="5589433" y="165219"/>
                  </a:cubicBezTo>
                  <a:cubicBezTo>
                    <a:pt x="5740450" y="258836"/>
                    <a:pt x="5745972" y="476157"/>
                    <a:pt x="5736832" y="623161"/>
                  </a:cubicBezTo>
                  <a:lnTo>
                    <a:pt x="5736832" y="623162"/>
                  </a:lnTo>
                  <a:cubicBezTo>
                    <a:pt x="5736831" y="936685"/>
                    <a:pt x="5694047" y="1085273"/>
                    <a:pt x="5118195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248930" y="2894213"/>
            <a:ext cx="2903418" cy="544391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488219" y="852565"/>
            <a:ext cx="10685547" cy="1206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5334" spc="160" dirty="0" err="1">
                <a:solidFill>
                  <a:srgbClr val="FF161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由你來選學校</a:t>
            </a:r>
            <a:r>
              <a:rPr lang="en-US" sz="5334" spc="160" dirty="0">
                <a:solidFill>
                  <a:srgbClr val="FF161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!!!</a:t>
            </a:r>
          </a:p>
          <a:p>
            <a:pPr algn="ctr">
              <a:lnSpc>
                <a:spcPts val="5040"/>
              </a:lnSpc>
            </a:pPr>
            <a:r>
              <a:rPr lang="en-US" sz="3600" spc="108" dirty="0">
                <a:solidFill>
                  <a:srgbClr val="694F3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sz="3600" spc="108" dirty="0" err="1">
                <a:solidFill>
                  <a:srgbClr val="694F3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只要還沒有確定錄取某校，就先去報到</a:t>
            </a:r>
            <a:r>
              <a:rPr lang="en-US" sz="3600" spc="108" dirty="0">
                <a:solidFill>
                  <a:srgbClr val="694F3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! 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4818" y="5256234"/>
            <a:ext cx="2717789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3"/>
              </a:lnSpc>
            </a:pPr>
            <a:r>
              <a:rPr lang="en-US" sz="2333" spc="139" dirty="0">
                <a:solidFill>
                  <a:srgbClr val="004AAD"/>
                </a:solidFill>
                <a:latin typeface="Sniglet Bold"/>
              </a:rPr>
              <a:t>6/14  </a:t>
            </a:r>
            <a:r>
              <a:rPr lang="en-US" sz="2333" spc="139" dirty="0" err="1">
                <a:solidFill>
                  <a:srgbClr val="004AAD"/>
                </a:solidFill>
                <a:latin typeface="Sniglet Bold"/>
              </a:rPr>
              <a:t>公告分發結果</a:t>
            </a:r>
            <a:endParaRPr lang="en-US" sz="2333" spc="139" dirty="0">
              <a:solidFill>
                <a:srgbClr val="004AAD"/>
              </a:solidFill>
              <a:latin typeface="Sniglet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357632" y="4787405"/>
            <a:ext cx="2717789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3"/>
              </a:lnSpc>
            </a:pPr>
            <a:r>
              <a:rPr lang="en-US" sz="2333" spc="139" dirty="0">
                <a:solidFill>
                  <a:srgbClr val="004AAD"/>
                </a:solidFill>
                <a:latin typeface="Sniglet Bold"/>
              </a:rPr>
              <a:t>6/14前 </a:t>
            </a:r>
            <a:r>
              <a:rPr lang="en-US" sz="2333" spc="139" dirty="0" err="1">
                <a:solidFill>
                  <a:srgbClr val="004AAD"/>
                </a:solidFill>
                <a:latin typeface="Sniglet Bold"/>
              </a:rPr>
              <a:t>正取報到</a:t>
            </a:r>
            <a:r>
              <a:rPr lang="en-US" sz="2333" spc="139" dirty="0">
                <a:solidFill>
                  <a:srgbClr val="004AAD"/>
                </a:solidFill>
                <a:latin typeface="Sniglet Bold"/>
              </a:rPr>
              <a:t>   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229515" y="4148512"/>
            <a:ext cx="2674953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9"/>
              </a:lnSpc>
            </a:pPr>
            <a:r>
              <a:rPr lang="en-US" sz="2533" spc="151">
                <a:solidFill>
                  <a:srgbClr val="FF1616"/>
                </a:solidFill>
                <a:ea typeface="Sniglet Bold"/>
              </a:rPr>
              <a:t>正取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836167" y="2922579"/>
            <a:ext cx="17289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9"/>
              </a:lnSpc>
            </a:pPr>
            <a:r>
              <a:rPr lang="en-US" sz="2533" spc="202">
                <a:solidFill>
                  <a:srgbClr val="FAFF00"/>
                </a:solidFill>
                <a:ea typeface="王漢宗特黑體"/>
              </a:rPr>
              <a:t>科大二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477396" y="4148512"/>
            <a:ext cx="2674953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9"/>
              </a:lnSpc>
            </a:pPr>
            <a:r>
              <a:rPr lang="en-US" sz="2533" spc="151">
                <a:solidFill>
                  <a:srgbClr val="FF1616"/>
                </a:solidFill>
                <a:ea typeface="Sniglet Bold"/>
              </a:rPr>
              <a:t>備取一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641355" y="5251153"/>
            <a:ext cx="2684624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3"/>
              </a:lnSpc>
            </a:pPr>
            <a:r>
              <a:rPr lang="en-US" sz="2333" spc="139">
                <a:solidFill>
                  <a:srgbClr val="004AAD"/>
                </a:solidFill>
                <a:latin typeface="Sniglet Bold"/>
              </a:rPr>
              <a:t>6/16-18 備取報到    </a:t>
            </a:r>
          </a:p>
        </p:txBody>
      </p:sp>
      <p:sp>
        <p:nvSpPr>
          <p:cNvPr id="36" name="AutoShape 36"/>
          <p:cNvSpPr/>
          <p:nvPr/>
        </p:nvSpPr>
        <p:spPr>
          <a:xfrm>
            <a:off x="7650792" y="2080742"/>
            <a:ext cx="2164080" cy="0"/>
          </a:xfrm>
          <a:prstGeom prst="line">
            <a:avLst/>
          </a:prstGeom>
          <a:ln w="123825" cap="rnd">
            <a:solidFill>
              <a:srgbClr val="FF1616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29" t="14522" r="8438" b="149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190" y="908002"/>
            <a:ext cx="685673" cy="6291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967084" y="908002"/>
            <a:ext cx="685673" cy="6291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53"/>
          <a:stretch>
            <a:fillRect/>
          </a:stretch>
        </p:blipFill>
        <p:spPr>
          <a:xfrm>
            <a:off x="2719403" y="1692119"/>
            <a:ext cx="6753194" cy="38862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832500" y="3728128"/>
            <a:ext cx="3086891" cy="2444073"/>
            <a:chOff x="0" y="0"/>
            <a:chExt cx="4016838" cy="3180366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4023229" cy="3186969"/>
            </a:xfrm>
            <a:custGeom>
              <a:avLst/>
              <a:gdLst/>
              <a:ahLst/>
              <a:cxnLst/>
              <a:rect l="l" t="t" r="r" b="b"/>
              <a:pathLst>
                <a:path w="4023229" h="3186969">
                  <a:moveTo>
                    <a:pt x="3395451" y="3132491"/>
                  </a:moveTo>
                  <a:cubicBezTo>
                    <a:pt x="3395451" y="3132491"/>
                    <a:pt x="2664577" y="3186969"/>
                    <a:pt x="2186437" y="3184347"/>
                  </a:cubicBezTo>
                  <a:cubicBezTo>
                    <a:pt x="1748324" y="3182185"/>
                    <a:pt x="1057074" y="3174360"/>
                    <a:pt x="1057074" y="3174360"/>
                  </a:cubicBezTo>
                  <a:cubicBezTo>
                    <a:pt x="812932" y="3165526"/>
                    <a:pt x="449110" y="3144295"/>
                    <a:pt x="282371" y="3086118"/>
                  </a:cubicBezTo>
                  <a:cubicBezTo>
                    <a:pt x="4469" y="2989155"/>
                    <a:pt x="0" y="2815876"/>
                    <a:pt x="0" y="2267568"/>
                  </a:cubicBezTo>
                  <a:lnTo>
                    <a:pt x="0" y="226754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564497" y="15681"/>
                    <a:pt x="2024890" y="7673"/>
                  </a:cubicBezTo>
                  <a:cubicBezTo>
                    <a:pt x="2445649" y="0"/>
                    <a:pt x="3162382" y="6979"/>
                    <a:pt x="3162382" y="6979"/>
                  </a:cubicBezTo>
                  <a:cubicBezTo>
                    <a:pt x="3530690" y="14458"/>
                    <a:pt x="3668950" y="42638"/>
                    <a:pt x="3866690" y="165219"/>
                  </a:cubicBezTo>
                  <a:cubicBezTo>
                    <a:pt x="4017707" y="258836"/>
                    <a:pt x="4023229" y="476157"/>
                    <a:pt x="4014089" y="2267547"/>
                  </a:cubicBezTo>
                  <a:lnTo>
                    <a:pt x="4014089" y="2267568"/>
                  </a:lnTo>
                  <a:cubicBezTo>
                    <a:pt x="4014088" y="2933841"/>
                    <a:pt x="3971304" y="3082429"/>
                    <a:pt x="3395451" y="3132491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153043" y="3935953"/>
            <a:ext cx="2532159" cy="592255"/>
            <a:chOff x="0" y="0"/>
            <a:chExt cx="5058762" cy="1183210"/>
          </a:xfrm>
        </p:grpSpPr>
        <p:sp>
          <p:nvSpPr>
            <p:cNvPr id="9" name="Freeform 9"/>
            <p:cNvSpPr/>
            <p:nvPr/>
          </p:nvSpPr>
          <p:spPr>
            <a:xfrm>
              <a:off x="0" y="-4073"/>
              <a:ext cx="5065153" cy="1189813"/>
            </a:xfrm>
            <a:custGeom>
              <a:avLst/>
              <a:gdLst/>
              <a:ahLst/>
              <a:cxnLst/>
              <a:rect l="l" t="t" r="r" b="b"/>
              <a:pathLst>
                <a:path w="5065153" h="1189813">
                  <a:moveTo>
                    <a:pt x="4437376" y="1135335"/>
                  </a:moveTo>
                  <a:cubicBezTo>
                    <a:pt x="4437376" y="1135335"/>
                    <a:pt x="3706501" y="1189813"/>
                    <a:pt x="3078826" y="1187192"/>
                  </a:cubicBezTo>
                  <a:cubicBezTo>
                    <a:pt x="2098668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687404" y="15681"/>
                    <a:pt x="2717409" y="7673"/>
                  </a:cubicBezTo>
                  <a:cubicBezTo>
                    <a:pt x="3487573" y="0"/>
                    <a:pt x="4204307" y="6979"/>
                    <a:pt x="4204307" y="6979"/>
                  </a:cubicBezTo>
                  <a:cubicBezTo>
                    <a:pt x="4572614" y="14458"/>
                    <a:pt x="4710874" y="42638"/>
                    <a:pt x="4908614" y="165219"/>
                  </a:cubicBezTo>
                  <a:cubicBezTo>
                    <a:pt x="5059631" y="258836"/>
                    <a:pt x="5065153" y="476157"/>
                    <a:pt x="5056013" y="623161"/>
                  </a:cubicBezTo>
                  <a:lnTo>
                    <a:pt x="5056013" y="623162"/>
                  </a:lnTo>
                  <a:cubicBezTo>
                    <a:pt x="5056012" y="936685"/>
                    <a:pt x="5013228" y="1085273"/>
                    <a:pt x="4437376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85800" y="2843703"/>
            <a:ext cx="3991397" cy="74838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59999">
            <a:off x="923430" y="2855768"/>
            <a:ext cx="2991387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3"/>
              </a:lnSpc>
            </a:pPr>
            <a:r>
              <a:rPr lang="en-US" sz="3611" spc="289">
                <a:solidFill>
                  <a:srgbClr val="FAFF00"/>
                </a:solidFill>
                <a:ea typeface="王漢宗特黑體"/>
              </a:rPr>
              <a:t>普通大學申請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8308223" y="3793142"/>
            <a:ext cx="2966790" cy="2215550"/>
            <a:chOff x="0" y="0"/>
            <a:chExt cx="4155875" cy="3103540"/>
          </a:xfrm>
        </p:grpSpPr>
        <p:sp>
          <p:nvSpPr>
            <p:cNvPr id="13" name="Freeform 13"/>
            <p:cNvSpPr/>
            <p:nvPr/>
          </p:nvSpPr>
          <p:spPr>
            <a:xfrm>
              <a:off x="0" y="-4073"/>
              <a:ext cx="4162266" cy="3110142"/>
            </a:xfrm>
            <a:custGeom>
              <a:avLst/>
              <a:gdLst/>
              <a:ahLst/>
              <a:cxnLst/>
              <a:rect l="l" t="t" r="r" b="b"/>
              <a:pathLst>
                <a:path w="4162266" h="3110142">
                  <a:moveTo>
                    <a:pt x="3534488" y="3055664"/>
                  </a:moveTo>
                  <a:cubicBezTo>
                    <a:pt x="3534488" y="3055664"/>
                    <a:pt x="2803613" y="3110142"/>
                    <a:pt x="2305519" y="3107521"/>
                  </a:cubicBezTo>
                  <a:cubicBezTo>
                    <a:pt x="1795075" y="3105358"/>
                    <a:pt x="1057074" y="3097534"/>
                    <a:pt x="1057074" y="3097534"/>
                  </a:cubicBezTo>
                  <a:cubicBezTo>
                    <a:pt x="812932" y="3088700"/>
                    <a:pt x="449110" y="3067469"/>
                    <a:pt x="282371" y="3009292"/>
                  </a:cubicBezTo>
                  <a:cubicBezTo>
                    <a:pt x="4469" y="2912328"/>
                    <a:pt x="0" y="2739050"/>
                    <a:pt x="0" y="2204311"/>
                  </a:cubicBezTo>
                  <a:lnTo>
                    <a:pt x="0" y="220429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580898" y="15681"/>
                    <a:pt x="2117301" y="7673"/>
                  </a:cubicBezTo>
                  <a:cubicBezTo>
                    <a:pt x="2584685" y="0"/>
                    <a:pt x="3301419" y="6979"/>
                    <a:pt x="3301419" y="6979"/>
                  </a:cubicBezTo>
                  <a:cubicBezTo>
                    <a:pt x="3669726" y="14458"/>
                    <a:pt x="3807986" y="42638"/>
                    <a:pt x="4005726" y="165219"/>
                  </a:cubicBezTo>
                  <a:cubicBezTo>
                    <a:pt x="4156744" y="258836"/>
                    <a:pt x="4162266" y="476157"/>
                    <a:pt x="4153125" y="2204291"/>
                  </a:cubicBezTo>
                  <a:lnTo>
                    <a:pt x="4153125" y="2204311"/>
                  </a:lnTo>
                  <a:cubicBezTo>
                    <a:pt x="4153124" y="2857015"/>
                    <a:pt x="4110341" y="3005602"/>
                    <a:pt x="3534488" y="3055664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5116822" y="3793142"/>
            <a:ext cx="2901878" cy="2215550"/>
            <a:chOff x="0" y="0"/>
            <a:chExt cx="4165572" cy="3180366"/>
          </a:xfrm>
        </p:grpSpPr>
        <p:sp>
          <p:nvSpPr>
            <p:cNvPr id="15" name="Freeform 15"/>
            <p:cNvSpPr/>
            <p:nvPr/>
          </p:nvSpPr>
          <p:spPr>
            <a:xfrm>
              <a:off x="0" y="-4073"/>
              <a:ext cx="4171962" cy="3186969"/>
            </a:xfrm>
            <a:custGeom>
              <a:avLst/>
              <a:gdLst/>
              <a:ahLst/>
              <a:cxnLst/>
              <a:rect l="l" t="t" r="r" b="b"/>
              <a:pathLst>
                <a:path w="4171962" h="3186969">
                  <a:moveTo>
                    <a:pt x="3544185" y="3132491"/>
                  </a:moveTo>
                  <a:cubicBezTo>
                    <a:pt x="3544185" y="3132491"/>
                    <a:pt x="2813310" y="3186969"/>
                    <a:pt x="2313824" y="3184347"/>
                  </a:cubicBezTo>
                  <a:cubicBezTo>
                    <a:pt x="1798336" y="3182185"/>
                    <a:pt x="1057074" y="3174360"/>
                    <a:pt x="1057074" y="3174360"/>
                  </a:cubicBezTo>
                  <a:cubicBezTo>
                    <a:pt x="812932" y="3165526"/>
                    <a:pt x="449110" y="3144295"/>
                    <a:pt x="282371" y="3086118"/>
                  </a:cubicBezTo>
                  <a:cubicBezTo>
                    <a:pt x="4469" y="2989155"/>
                    <a:pt x="0" y="2815876"/>
                    <a:pt x="0" y="2267568"/>
                  </a:cubicBezTo>
                  <a:lnTo>
                    <a:pt x="0" y="2267547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582042" y="15681"/>
                    <a:pt x="2123746" y="7673"/>
                  </a:cubicBezTo>
                  <a:cubicBezTo>
                    <a:pt x="2594383" y="0"/>
                    <a:pt x="3311116" y="6979"/>
                    <a:pt x="3311116" y="6979"/>
                  </a:cubicBezTo>
                  <a:cubicBezTo>
                    <a:pt x="3679423" y="14458"/>
                    <a:pt x="3817683" y="42638"/>
                    <a:pt x="4015424" y="165219"/>
                  </a:cubicBezTo>
                  <a:cubicBezTo>
                    <a:pt x="4166441" y="258836"/>
                    <a:pt x="4171962" y="476157"/>
                    <a:pt x="4162822" y="2267547"/>
                  </a:cubicBezTo>
                  <a:lnTo>
                    <a:pt x="4162822" y="2267568"/>
                  </a:lnTo>
                  <a:cubicBezTo>
                    <a:pt x="4162821" y="2933841"/>
                    <a:pt x="4120037" y="3082429"/>
                    <a:pt x="3544185" y="3132491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5324217" y="4039057"/>
            <a:ext cx="2659159" cy="592255"/>
            <a:chOff x="0" y="0"/>
            <a:chExt cx="5312484" cy="1183210"/>
          </a:xfrm>
        </p:grpSpPr>
        <p:sp>
          <p:nvSpPr>
            <p:cNvPr id="17" name="Freeform 17"/>
            <p:cNvSpPr/>
            <p:nvPr/>
          </p:nvSpPr>
          <p:spPr>
            <a:xfrm>
              <a:off x="0" y="-4073"/>
              <a:ext cx="5318875" cy="1189813"/>
            </a:xfrm>
            <a:custGeom>
              <a:avLst/>
              <a:gdLst/>
              <a:ahLst/>
              <a:cxnLst/>
              <a:rect l="l" t="t" r="r" b="b"/>
              <a:pathLst>
                <a:path w="5318875" h="1189813">
                  <a:moveTo>
                    <a:pt x="4691097" y="1135335"/>
                  </a:moveTo>
                  <a:cubicBezTo>
                    <a:pt x="4691097" y="1135335"/>
                    <a:pt x="3960222" y="1189813"/>
                    <a:pt x="3296133" y="1187192"/>
                  </a:cubicBezTo>
                  <a:cubicBezTo>
                    <a:pt x="2183982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17334" y="15681"/>
                    <a:pt x="2886046" y="7673"/>
                  </a:cubicBezTo>
                  <a:cubicBezTo>
                    <a:pt x="3741295" y="0"/>
                    <a:pt x="4458028" y="6979"/>
                    <a:pt x="4458028" y="6979"/>
                  </a:cubicBezTo>
                  <a:cubicBezTo>
                    <a:pt x="4826336" y="14458"/>
                    <a:pt x="4964595" y="42638"/>
                    <a:pt x="5162336" y="165219"/>
                  </a:cubicBezTo>
                  <a:cubicBezTo>
                    <a:pt x="5313352" y="258836"/>
                    <a:pt x="5318875" y="476157"/>
                    <a:pt x="5309734" y="623161"/>
                  </a:cubicBezTo>
                  <a:lnTo>
                    <a:pt x="5309734" y="623162"/>
                  </a:lnTo>
                  <a:cubicBezTo>
                    <a:pt x="5309733" y="936685"/>
                    <a:pt x="5266949" y="1085273"/>
                    <a:pt x="4691097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5386947" y="4662713"/>
            <a:ext cx="2659159" cy="592255"/>
            <a:chOff x="0" y="0"/>
            <a:chExt cx="5312484" cy="1183210"/>
          </a:xfrm>
        </p:grpSpPr>
        <p:sp>
          <p:nvSpPr>
            <p:cNvPr id="19" name="Freeform 19"/>
            <p:cNvSpPr/>
            <p:nvPr/>
          </p:nvSpPr>
          <p:spPr>
            <a:xfrm>
              <a:off x="0" y="-4073"/>
              <a:ext cx="5318875" cy="1189813"/>
            </a:xfrm>
            <a:custGeom>
              <a:avLst/>
              <a:gdLst/>
              <a:ahLst/>
              <a:cxnLst/>
              <a:rect l="l" t="t" r="r" b="b"/>
              <a:pathLst>
                <a:path w="5318875" h="1189813">
                  <a:moveTo>
                    <a:pt x="4691097" y="1135335"/>
                  </a:moveTo>
                  <a:cubicBezTo>
                    <a:pt x="4691097" y="1135335"/>
                    <a:pt x="3960222" y="1189813"/>
                    <a:pt x="3296133" y="1187192"/>
                  </a:cubicBezTo>
                  <a:cubicBezTo>
                    <a:pt x="2183982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17334" y="15681"/>
                    <a:pt x="2886046" y="7673"/>
                  </a:cubicBezTo>
                  <a:cubicBezTo>
                    <a:pt x="3741295" y="0"/>
                    <a:pt x="4458028" y="6979"/>
                    <a:pt x="4458028" y="6979"/>
                  </a:cubicBezTo>
                  <a:cubicBezTo>
                    <a:pt x="4826336" y="14458"/>
                    <a:pt x="4964595" y="42638"/>
                    <a:pt x="5162336" y="165219"/>
                  </a:cubicBezTo>
                  <a:cubicBezTo>
                    <a:pt x="5313352" y="258836"/>
                    <a:pt x="5318875" y="476157"/>
                    <a:pt x="5309734" y="623161"/>
                  </a:cubicBezTo>
                  <a:lnTo>
                    <a:pt x="5309734" y="623162"/>
                  </a:lnTo>
                  <a:cubicBezTo>
                    <a:pt x="5309733" y="936685"/>
                    <a:pt x="5266949" y="1085273"/>
                    <a:pt x="4691097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5115282" y="2894213"/>
            <a:ext cx="2903418" cy="544391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5789325" y="2922579"/>
            <a:ext cx="1728944" cy="396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2666" spc="213">
                <a:solidFill>
                  <a:srgbClr val="FAFF00"/>
                </a:solidFill>
                <a:ea typeface="王漢宗特黑體"/>
              </a:rPr>
              <a:t>科大一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8535500" y="4039057"/>
            <a:ext cx="2627409" cy="592255"/>
            <a:chOff x="0" y="0"/>
            <a:chExt cx="5249053" cy="1183210"/>
          </a:xfrm>
        </p:grpSpPr>
        <p:sp>
          <p:nvSpPr>
            <p:cNvPr id="23" name="Freeform 23"/>
            <p:cNvSpPr/>
            <p:nvPr/>
          </p:nvSpPr>
          <p:spPr>
            <a:xfrm>
              <a:off x="0" y="-4073"/>
              <a:ext cx="5255444" cy="1189813"/>
            </a:xfrm>
            <a:custGeom>
              <a:avLst/>
              <a:gdLst/>
              <a:ahLst/>
              <a:cxnLst/>
              <a:rect l="l" t="t" r="r" b="b"/>
              <a:pathLst>
                <a:path w="5255444" h="1189813">
                  <a:moveTo>
                    <a:pt x="4627667" y="1135335"/>
                  </a:moveTo>
                  <a:cubicBezTo>
                    <a:pt x="4627667" y="1135335"/>
                    <a:pt x="3896792" y="1189813"/>
                    <a:pt x="3241806" y="1187192"/>
                  </a:cubicBezTo>
                  <a:cubicBezTo>
                    <a:pt x="2162653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09851" y="15681"/>
                    <a:pt x="2843886" y="7673"/>
                  </a:cubicBezTo>
                  <a:cubicBezTo>
                    <a:pt x="3677864" y="0"/>
                    <a:pt x="4394598" y="6979"/>
                    <a:pt x="4394598" y="6979"/>
                  </a:cubicBezTo>
                  <a:cubicBezTo>
                    <a:pt x="4762905" y="14458"/>
                    <a:pt x="4901165" y="42638"/>
                    <a:pt x="5098905" y="165219"/>
                  </a:cubicBezTo>
                  <a:cubicBezTo>
                    <a:pt x="5249922" y="258836"/>
                    <a:pt x="5255444" y="476157"/>
                    <a:pt x="5246304" y="623161"/>
                  </a:cubicBezTo>
                  <a:lnTo>
                    <a:pt x="5246304" y="623162"/>
                  </a:lnTo>
                  <a:cubicBezTo>
                    <a:pt x="5246303" y="936685"/>
                    <a:pt x="5203519" y="1085273"/>
                    <a:pt x="4627667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8248930" y="4589823"/>
            <a:ext cx="2872942" cy="592255"/>
            <a:chOff x="0" y="0"/>
            <a:chExt cx="5739581" cy="1183210"/>
          </a:xfrm>
        </p:grpSpPr>
        <p:sp>
          <p:nvSpPr>
            <p:cNvPr id="25" name="Freeform 25"/>
            <p:cNvSpPr/>
            <p:nvPr/>
          </p:nvSpPr>
          <p:spPr>
            <a:xfrm>
              <a:off x="0" y="-4073"/>
              <a:ext cx="5745972" cy="1189813"/>
            </a:xfrm>
            <a:custGeom>
              <a:avLst/>
              <a:gdLst/>
              <a:ahLst/>
              <a:cxnLst/>
              <a:rect l="l" t="t" r="r" b="b"/>
              <a:pathLst>
                <a:path w="5745972" h="1189813">
                  <a:moveTo>
                    <a:pt x="5118195" y="1135335"/>
                  </a:moveTo>
                  <a:cubicBezTo>
                    <a:pt x="5118195" y="1135335"/>
                    <a:pt x="4387320" y="1189813"/>
                    <a:pt x="3661935" y="1187192"/>
                  </a:cubicBezTo>
                  <a:cubicBezTo>
                    <a:pt x="2327592" y="1185029"/>
                    <a:pt x="1057074" y="1177204"/>
                    <a:pt x="1057074" y="1177204"/>
                  </a:cubicBezTo>
                  <a:cubicBezTo>
                    <a:pt x="812932" y="1168370"/>
                    <a:pt x="449110" y="1147140"/>
                    <a:pt x="282371" y="1088962"/>
                  </a:cubicBezTo>
                  <a:cubicBezTo>
                    <a:pt x="4469" y="991999"/>
                    <a:pt x="0" y="818720"/>
                    <a:pt x="0" y="623162"/>
                  </a:cubicBezTo>
                  <a:lnTo>
                    <a:pt x="0" y="6231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67715" y="15681"/>
                    <a:pt x="3169918" y="7673"/>
                  </a:cubicBezTo>
                  <a:cubicBezTo>
                    <a:pt x="4168392" y="0"/>
                    <a:pt x="4885125" y="6979"/>
                    <a:pt x="4885125" y="6979"/>
                  </a:cubicBezTo>
                  <a:cubicBezTo>
                    <a:pt x="5253433" y="14458"/>
                    <a:pt x="5391693" y="42638"/>
                    <a:pt x="5589433" y="165219"/>
                  </a:cubicBezTo>
                  <a:cubicBezTo>
                    <a:pt x="5740450" y="258836"/>
                    <a:pt x="5745972" y="476157"/>
                    <a:pt x="5736832" y="623161"/>
                  </a:cubicBezTo>
                  <a:lnTo>
                    <a:pt x="5736832" y="623162"/>
                  </a:lnTo>
                  <a:cubicBezTo>
                    <a:pt x="5736831" y="936685"/>
                    <a:pt x="5694047" y="1085273"/>
                    <a:pt x="5118195" y="1135335"/>
                  </a:cubicBezTo>
                  <a:close/>
                </a:path>
              </a:pathLst>
            </a:custGeom>
            <a:solidFill>
              <a:srgbClr val="F8E1D4">
                <a:alpha val="65882"/>
              </a:srgbClr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248930" y="2894213"/>
            <a:ext cx="2903418" cy="544391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488219" y="852565"/>
            <a:ext cx="10685547" cy="1206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5334" spc="160">
                <a:solidFill>
                  <a:srgbClr val="FF1616"/>
                </a:solidFill>
                <a:ea typeface="Lazydog Bold"/>
              </a:rPr>
              <a:t>由你來選學校!!! (例:C&gt;B&gt;A)</a:t>
            </a:r>
          </a:p>
          <a:p>
            <a:pPr algn="ctr">
              <a:lnSpc>
                <a:spcPts val="5040"/>
              </a:lnSpc>
            </a:pPr>
            <a:r>
              <a:rPr lang="en-US" sz="3600" spc="108">
                <a:solidFill>
                  <a:srgbClr val="694F3C"/>
                </a:solidFill>
                <a:latin typeface="Lazydog Bold"/>
              </a:rPr>
              <a:t>(只要還沒有確定錄取某校，就先去報到 ! )</a:t>
            </a:r>
          </a:p>
        </p:txBody>
      </p:sp>
      <p:sp>
        <p:nvSpPr>
          <p:cNvPr id="28" name="AutoShape 28"/>
          <p:cNvSpPr/>
          <p:nvPr/>
        </p:nvSpPr>
        <p:spPr>
          <a:xfrm>
            <a:off x="7650792" y="1977129"/>
            <a:ext cx="2164080" cy="0"/>
          </a:xfrm>
          <a:prstGeom prst="line">
            <a:avLst/>
          </a:prstGeom>
          <a:ln w="123825" cap="rnd">
            <a:solidFill>
              <a:srgbClr val="FF161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9" name="Group 29"/>
          <p:cNvGrpSpPr/>
          <p:nvPr/>
        </p:nvGrpSpPr>
        <p:grpSpPr>
          <a:xfrm>
            <a:off x="5789325" y="5190156"/>
            <a:ext cx="1667845" cy="1667845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31" name="TextBox 31"/>
          <p:cNvSpPr txBox="1"/>
          <p:nvPr/>
        </p:nvSpPr>
        <p:spPr>
          <a:xfrm>
            <a:off x="8836167" y="2922579"/>
            <a:ext cx="17289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9"/>
              </a:lnSpc>
            </a:pPr>
            <a:r>
              <a:rPr lang="en-US" sz="2533" spc="202">
                <a:solidFill>
                  <a:srgbClr val="FAFF00"/>
                </a:solidFill>
                <a:ea typeface="王漢宗特黑體"/>
              </a:rPr>
              <a:t>科大二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3919391" y="2870765"/>
            <a:ext cx="689608" cy="689608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7293768" y="2821273"/>
            <a:ext cx="689608" cy="689608"/>
            <a:chOff x="0" y="0"/>
            <a:chExt cx="6350000" cy="6350000"/>
          </a:xfrm>
        </p:grpSpPr>
        <p:sp>
          <p:nvSpPr>
            <p:cNvPr id="35" name="Freeform 3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0329194" y="2798843"/>
            <a:ext cx="689608" cy="689608"/>
            <a:chOff x="0" y="0"/>
            <a:chExt cx="6350000" cy="6350000"/>
          </a:xfrm>
        </p:grpSpPr>
        <p:sp>
          <p:nvSpPr>
            <p:cNvPr id="37" name="Freeform 3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9015282" y="5136628"/>
            <a:ext cx="1667845" cy="1667845"/>
            <a:chOff x="0" y="0"/>
            <a:chExt cx="6350000" cy="6350000"/>
          </a:xfrm>
        </p:grpSpPr>
        <p:sp>
          <p:nvSpPr>
            <p:cNvPr id="39" name="Freeform 3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2044795" y="5626287"/>
            <a:ext cx="1091826" cy="1091826"/>
            <a:chOff x="0" y="0"/>
            <a:chExt cx="6350000" cy="6350000"/>
          </a:xfrm>
        </p:grpSpPr>
        <p:sp>
          <p:nvSpPr>
            <p:cNvPr id="41" name="Freeform 4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42" name="Picture 4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726121" y="5738389"/>
            <a:ext cx="1544312" cy="867623"/>
          </a:xfrm>
          <a:prstGeom prst="rect">
            <a:avLst/>
          </a:prstGeom>
        </p:spPr>
      </p:pic>
      <p:sp>
        <p:nvSpPr>
          <p:cNvPr id="43" name="TextBox 43"/>
          <p:cNvSpPr txBox="1"/>
          <p:nvPr/>
        </p:nvSpPr>
        <p:spPr>
          <a:xfrm>
            <a:off x="1051169" y="4058463"/>
            <a:ext cx="2674953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9"/>
              </a:lnSpc>
            </a:pPr>
            <a:r>
              <a:rPr lang="en-US" sz="2533" spc="151">
                <a:solidFill>
                  <a:srgbClr val="FF1616"/>
                </a:solidFill>
                <a:ea typeface="Sniglet Bold"/>
              </a:rPr>
              <a:t>六個校系正.備取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79317" y="4554656"/>
            <a:ext cx="2889640" cy="69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3"/>
              </a:lnSpc>
            </a:pPr>
            <a:r>
              <a:rPr lang="en-US" sz="2333" spc="139" dirty="0">
                <a:solidFill>
                  <a:srgbClr val="004AAD"/>
                </a:solidFill>
                <a:latin typeface="Sniglet Bold"/>
              </a:rPr>
              <a:t>6/8-9 </a:t>
            </a:r>
            <a:r>
              <a:rPr lang="en-US" sz="2333" spc="139" dirty="0" err="1">
                <a:solidFill>
                  <a:srgbClr val="004AAD"/>
                </a:solidFill>
                <a:latin typeface="Sniglet Bold"/>
              </a:rPr>
              <a:t>上網填志願</a:t>
            </a:r>
            <a:endParaRPr lang="en-US" sz="2333" spc="139" dirty="0">
              <a:solidFill>
                <a:srgbClr val="004AAD"/>
              </a:solidFill>
              <a:latin typeface="Sniglet Bold"/>
            </a:endParaRPr>
          </a:p>
          <a:p>
            <a:pPr algn="ctr">
              <a:lnSpc>
                <a:spcPts val="2753"/>
              </a:lnSpc>
            </a:pPr>
            <a:r>
              <a:rPr lang="en-US" sz="2333" spc="139" dirty="0">
                <a:solidFill>
                  <a:srgbClr val="4E898E"/>
                </a:solidFill>
                <a:latin typeface="Sniglet Bold"/>
              </a:rPr>
              <a:t>             </a:t>
            </a:r>
            <a:endParaRPr lang="en-US" sz="2333" spc="139" dirty="0">
              <a:solidFill>
                <a:srgbClr val="EB04A3"/>
              </a:solidFill>
              <a:latin typeface="Sniglet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060229" y="5261319"/>
            <a:ext cx="2717789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3"/>
              </a:lnSpc>
            </a:pPr>
            <a:r>
              <a:rPr lang="en-US" sz="2333" spc="139" dirty="0">
                <a:solidFill>
                  <a:srgbClr val="004AAD"/>
                </a:solidFill>
                <a:latin typeface="Sniglet Bold"/>
              </a:rPr>
              <a:t>6/14  </a:t>
            </a:r>
            <a:r>
              <a:rPr lang="en-US" sz="2333" spc="139" dirty="0" err="1">
                <a:solidFill>
                  <a:srgbClr val="004AAD"/>
                </a:solidFill>
                <a:latin typeface="Sniglet Bold"/>
              </a:rPr>
              <a:t>公告分發結果</a:t>
            </a:r>
            <a:endParaRPr lang="en-US" sz="2333" spc="139" dirty="0">
              <a:solidFill>
                <a:srgbClr val="004AAD"/>
              </a:solidFill>
              <a:latin typeface="Sniglet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5357632" y="4787405"/>
            <a:ext cx="2717789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3"/>
              </a:lnSpc>
            </a:pPr>
            <a:r>
              <a:rPr lang="en-US" sz="2333" spc="139" dirty="0">
                <a:solidFill>
                  <a:srgbClr val="004AAD"/>
                </a:solidFill>
                <a:latin typeface="Sniglet Bold"/>
              </a:rPr>
              <a:t>6/14前 </a:t>
            </a:r>
            <a:r>
              <a:rPr lang="en-US" sz="2333" spc="139" dirty="0" err="1">
                <a:solidFill>
                  <a:srgbClr val="004AAD"/>
                </a:solidFill>
                <a:latin typeface="Sniglet Bold"/>
              </a:rPr>
              <a:t>正取報到</a:t>
            </a:r>
            <a:r>
              <a:rPr lang="en-US" sz="2333" spc="139" dirty="0">
                <a:solidFill>
                  <a:srgbClr val="004AAD"/>
                </a:solidFill>
                <a:latin typeface="Sniglet Bold"/>
              </a:rPr>
              <a:t>   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229515" y="4148512"/>
            <a:ext cx="2674953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9"/>
              </a:lnSpc>
            </a:pPr>
            <a:r>
              <a:rPr lang="en-US" sz="2533" spc="151">
                <a:solidFill>
                  <a:srgbClr val="FF1616"/>
                </a:solidFill>
                <a:ea typeface="Sniglet Bold"/>
              </a:rPr>
              <a:t>正取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77396" y="4148512"/>
            <a:ext cx="2674953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9"/>
              </a:lnSpc>
            </a:pPr>
            <a:r>
              <a:rPr lang="en-US" sz="2533" spc="151">
                <a:solidFill>
                  <a:srgbClr val="FF1616"/>
                </a:solidFill>
                <a:ea typeface="Sniglet Bold"/>
              </a:rPr>
              <a:t>備取一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506893" y="4729520"/>
            <a:ext cx="2684624" cy="34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3"/>
              </a:lnSpc>
            </a:pPr>
            <a:r>
              <a:rPr lang="en-US" sz="2333" spc="139">
                <a:solidFill>
                  <a:srgbClr val="004AAD"/>
                </a:solidFill>
                <a:latin typeface="Sniglet Bold"/>
              </a:rPr>
              <a:t>6/16-18 備取報到   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812847" y="5547388"/>
            <a:ext cx="168189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2"/>
              </a:lnSpc>
            </a:pPr>
            <a:r>
              <a:rPr lang="en-US" sz="3781" spc="227">
                <a:solidFill>
                  <a:srgbClr val="FAFF00"/>
                </a:solidFill>
                <a:ea typeface="Sniglet Bold"/>
              </a:rPr>
              <a:t>放棄A</a:t>
            </a:r>
          </a:p>
          <a:p>
            <a:pPr algn="ctr">
              <a:lnSpc>
                <a:spcPts val="4462"/>
              </a:lnSpc>
            </a:pPr>
            <a:r>
              <a:rPr lang="en-US" sz="3781" spc="227">
                <a:solidFill>
                  <a:srgbClr val="FAFF00"/>
                </a:solidFill>
                <a:ea typeface="Sniglet Bold"/>
              </a:rPr>
              <a:t>報到B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919391" y="2890748"/>
            <a:ext cx="709749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4"/>
              </a:lnSpc>
            </a:pPr>
            <a:r>
              <a:rPr lang="en-US" sz="4326" spc="259">
                <a:solidFill>
                  <a:srgbClr val="FF1616"/>
                </a:solidFill>
                <a:latin typeface="Sniglet Bold"/>
              </a:rPr>
              <a:t>A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7283698" y="2864384"/>
            <a:ext cx="709749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4"/>
              </a:lnSpc>
            </a:pPr>
            <a:r>
              <a:rPr lang="en-US" sz="4326" spc="259">
                <a:solidFill>
                  <a:srgbClr val="FF1616"/>
                </a:solidFill>
                <a:latin typeface="Sniglet Bold"/>
              </a:rPr>
              <a:t>B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0309053" y="2859681"/>
            <a:ext cx="709749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4"/>
              </a:lnSpc>
            </a:pPr>
            <a:r>
              <a:rPr lang="en-US" sz="4326" spc="259">
                <a:solidFill>
                  <a:srgbClr val="FF1616"/>
                </a:solidFill>
                <a:latin typeface="Sniglet Bold"/>
              </a:rPr>
              <a:t>C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8950669" y="5411880"/>
            <a:ext cx="168189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2"/>
              </a:lnSpc>
            </a:pPr>
            <a:r>
              <a:rPr lang="en-US" sz="3781" spc="227">
                <a:solidFill>
                  <a:srgbClr val="FAFF00"/>
                </a:solidFill>
                <a:ea typeface="Sniglet Bold"/>
              </a:rPr>
              <a:t>放棄B</a:t>
            </a:r>
          </a:p>
          <a:p>
            <a:pPr algn="ctr">
              <a:lnSpc>
                <a:spcPts val="4462"/>
              </a:lnSpc>
            </a:pPr>
            <a:r>
              <a:rPr lang="en-US" sz="3781" spc="227">
                <a:solidFill>
                  <a:srgbClr val="FAFF00"/>
                </a:solidFill>
                <a:ea typeface="Sniglet Bold"/>
              </a:rPr>
              <a:t>報到C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845661" y="5791082"/>
            <a:ext cx="1490094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3"/>
              </a:lnSpc>
            </a:pPr>
            <a:r>
              <a:rPr lang="en-US" sz="3350" spc="201">
                <a:solidFill>
                  <a:srgbClr val="FAFF00"/>
                </a:solidFill>
                <a:ea typeface="Sniglet Bold"/>
              </a:rPr>
              <a:t>錄取</a:t>
            </a:r>
          </a:p>
          <a:p>
            <a:pPr algn="ctr">
              <a:lnSpc>
                <a:spcPts val="3953"/>
              </a:lnSpc>
            </a:pPr>
            <a:r>
              <a:rPr lang="en-US" sz="3350" spc="201">
                <a:solidFill>
                  <a:srgbClr val="FAFF00"/>
                </a:solidFill>
                <a:latin typeface="Sniglet Bold"/>
              </a:rPr>
              <a:t>A</a:t>
            </a:r>
          </a:p>
          <a:p>
            <a:pPr algn="ctr">
              <a:lnSpc>
                <a:spcPts val="3953"/>
              </a:lnSpc>
            </a:pPr>
            <a:endParaRPr lang="en-US" sz="3350" spc="201">
              <a:solidFill>
                <a:srgbClr val="FAFF00"/>
              </a:solidFill>
              <a:latin typeface="Sniglet Bold"/>
            </a:endParaRPr>
          </a:p>
        </p:txBody>
      </p:sp>
      <p:pic>
        <p:nvPicPr>
          <p:cNvPr id="56" name="Picture 5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753903" y="5784732"/>
            <a:ext cx="1196765" cy="6723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1143000" y="990599"/>
            <a:ext cx="99060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與普通大學</a:t>
            </a:r>
            <a:r>
              <a:rPr lang="en-US" sz="4000" kern="12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申</a:t>
            </a:r>
            <a:r>
              <a:rPr lang="zh-TW" altLang="en-US" sz="40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請類似之處</a:t>
            </a:r>
            <a:endParaRPr lang="en-US" sz="4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graphicFrame>
        <p:nvGraphicFramePr>
          <p:cNvPr id="17" name="TextBox 12">
            <a:extLst>
              <a:ext uri="{FF2B5EF4-FFF2-40B4-BE49-F238E27FC236}">
                <a16:creationId xmlns:a16="http://schemas.microsoft.com/office/drawing/2014/main" id="{98007A99-7A62-6713-BFAD-96E6208EEA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5848972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352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1143000" y="990599"/>
            <a:ext cx="99060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與普通大學申請較大差別</a:t>
            </a:r>
          </a:p>
        </p:txBody>
      </p:sp>
      <p:graphicFrame>
        <p:nvGraphicFramePr>
          <p:cNvPr id="17" name="TextBox 12">
            <a:extLst>
              <a:ext uri="{FF2B5EF4-FFF2-40B4-BE49-F238E27FC236}">
                <a16:creationId xmlns:a16="http://schemas.microsoft.com/office/drawing/2014/main" id="{98007A99-7A62-6713-BFAD-96E6208EEA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880302"/>
              </p:ext>
            </p:extLst>
          </p:nvPr>
        </p:nvGraphicFramePr>
        <p:xfrm>
          <a:off x="777238" y="1828800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2659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8980731-46ED-4DFE-3FF1-14564F5A3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557" y="1721139"/>
            <a:ext cx="9763433" cy="23936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看懂科大申請簡章</a:t>
            </a:r>
            <a:br>
              <a:rPr lang="en-US" altLang="zh-TW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111(</a:t>
            </a:r>
            <a:r>
              <a:rPr lang="zh-TW" altLang="en-US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去年</a:t>
            </a:r>
            <a:r>
              <a:rPr lang="en-US" altLang="zh-TW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網頁介紹篇</a:t>
            </a:r>
            <a:br>
              <a:rPr lang="en-US" altLang="zh-TW" sz="5300" b="1" kern="1200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7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562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F1258D8-A71C-B0CF-4710-0E60CD956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zh-TW" altLang="en-US" sz="3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請搜尋「</a:t>
            </a:r>
            <a:r>
              <a:rPr lang="en-US" altLang="zh-TW" sz="3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3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科大申請」</a:t>
            </a:r>
            <a:endParaRPr lang="en-US" altLang="zh-TW" sz="30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06E88EC6-EBFB-B90D-6568-82DB5E8E44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60" y="2291376"/>
            <a:ext cx="4286250" cy="4286250"/>
          </a:xfrm>
        </p:spPr>
      </p:pic>
      <p:pic>
        <p:nvPicPr>
          <p:cNvPr id="10" name="圖片 9" descr="一張含有 文字 的圖片&#10;&#10;自動產生的描述">
            <a:extLst>
              <a:ext uri="{FF2B5EF4-FFF2-40B4-BE49-F238E27FC236}">
                <a16:creationId xmlns:a16="http://schemas.microsoft.com/office/drawing/2014/main" id="{E80D45C5-A098-478A-3A1E-8BBAB6909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995" y="2495559"/>
            <a:ext cx="5169343" cy="402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9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 descr="一張含有 文字 的圖片&#10;&#10;自動產生的描述">
            <a:extLst>
              <a:ext uri="{FF2B5EF4-FFF2-40B4-BE49-F238E27FC236}">
                <a16:creationId xmlns:a16="http://schemas.microsoft.com/office/drawing/2014/main" id="{E18AA7A8-BA4B-27A2-E6A7-2239A8E70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225" y="357161"/>
            <a:ext cx="7458519" cy="5985680"/>
          </a:xfrm>
        </p:spPr>
      </p:pic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1D3D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2F3386B-5D7E-840E-5AE3-7E01CF864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6000" b="1" kern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簡章</a:t>
            </a:r>
            <a:br>
              <a:rPr lang="en-US" altLang="zh-TW" sz="6000" b="1" kern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000" b="1" kern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DE9F3A0-6FEB-82FC-B4CD-C427E2083BD1}"/>
              </a:ext>
            </a:extLst>
          </p:cNvPr>
          <p:cNvSpPr txBox="1"/>
          <p:nvPr/>
        </p:nvSpPr>
        <p:spPr>
          <a:xfrm>
            <a:off x="8514208" y="231986"/>
            <a:ext cx="3471813" cy="30777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簡章查詢與下載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使用度★★★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!!)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5CF53876-1B3F-CE91-015F-E79E96FA4018}"/>
              </a:ext>
            </a:extLst>
          </p:cNvPr>
          <p:cNvCxnSpPr>
            <a:cxnSpLocks/>
          </p:cNvCxnSpPr>
          <p:nvPr/>
        </p:nvCxnSpPr>
        <p:spPr>
          <a:xfrm flipH="1">
            <a:off x="8190689" y="524493"/>
            <a:ext cx="1113897" cy="5020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A32F28D9-CAD0-DF64-830A-0087E4BD4EDE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7747528" y="539763"/>
            <a:ext cx="2502587" cy="13920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806A4F2-E399-3EA5-090F-F04BCA139452}"/>
              </a:ext>
            </a:extLst>
          </p:cNvPr>
          <p:cNvSpPr txBox="1"/>
          <p:nvPr/>
        </p:nvSpPr>
        <p:spPr>
          <a:xfrm>
            <a:off x="8659267" y="2898686"/>
            <a:ext cx="2909806" cy="30777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全部校系簡章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PDF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一個大檔案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8FB4FD79-946C-EDEA-BE8D-6E6CC72C4A07}"/>
              </a:ext>
            </a:extLst>
          </p:cNvPr>
          <p:cNvSpPr txBox="1"/>
          <p:nvPr/>
        </p:nvSpPr>
        <p:spPr>
          <a:xfrm>
            <a:off x="9768228" y="3525556"/>
            <a:ext cx="2423772" cy="30777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是否限定一系一覽表</a:t>
            </a: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CC5B220C-4D9C-39EE-8EA6-D6E2F36347B3}"/>
              </a:ext>
            </a:extLst>
          </p:cNvPr>
          <p:cNvCxnSpPr>
            <a:cxnSpLocks/>
          </p:cNvCxnSpPr>
          <p:nvPr/>
        </p:nvCxnSpPr>
        <p:spPr>
          <a:xfrm flipH="1">
            <a:off x="9129848" y="3679444"/>
            <a:ext cx="63838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>
            <a:extLst>
              <a:ext uri="{FF2B5EF4-FFF2-40B4-BE49-F238E27FC236}">
                <a16:creationId xmlns:a16="http://schemas.microsoft.com/office/drawing/2014/main" id="{162C838D-73F0-02A8-A431-56CAEDC6805D}"/>
              </a:ext>
            </a:extLst>
          </p:cNvPr>
          <p:cNvSpPr/>
          <p:nvPr/>
        </p:nvSpPr>
        <p:spPr>
          <a:xfrm>
            <a:off x="8029311" y="989275"/>
            <a:ext cx="698552" cy="3077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91C9932-3302-D916-9741-70F47A90AE24}"/>
              </a:ext>
            </a:extLst>
          </p:cNvPr>
          <p:cNvSpPr/>
          <p:nvPr/>
        </p:nvSpPr>
        <p:spPr>
          <a:xfrm>
            <a:off x="6213544" y="1949974"/>
            <a:ext cx="1796709" cy="3077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4BDC9E2C-FB33-0A47-785F-85A3FDE3AEA7}"/>
              </a:ext>
            </a:extLst>
          </p:cNvPr>
          <p:cNvSpPr/>
          <p:nvPr/>
        </p:nvSpPr>
        <p:spPr>
          <a:xfrm>
            <a:off x="6570416" y="2927592"/>
            <a:ext cx="1943792" cy="3077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EF179C4-E437-9E27-CA66-3E555B38F95C}"/>
              </a:ext>
            </a:extLst>
          </p:cNvPr>
          <p:cNvSpPr/>
          <p:nvPr/>
        </p:nvSpPr>
        <p:spPr>
          <a:xfrm>
            <a:off x="6070809" y="3461166"/>
            <a:ext cx="3179045" cy="3077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F8E5309-689D-79BA-0B40-0F1555F7C0B2}"/>
              </a:ext>
            </a:extLst>
          </p:cNvPr>
          <p:cNvSpPr/>
          <p:nvPr/>
        </p:nvSpPr>
        <p:spPr>
          <a:xfrm>
            <a:off x="4148978" y="4550731"/>
            <a:ext cx="1272159" cy="3077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96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8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24F90C2E-A288-276F-EC44-FA0E5528A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3" y="792075"/>
            <a:ext cx="10111740" cy="614934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72822" y="2080970"/>
            <a:ext cx="3685698" cy="1033441"/>
            <a:chOff x="0" y="0"/>
            <a:chExt cx="3739419" cy="10485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39419" cy="1048504"/>
            </a:xfrm>
            <a:custGeom>
              <a:avLst/>
              <a:gdLst/>
              <a:ahLst/>
              <a:cxnLst/>
              <a:rect l="l" t="t" r="r" b="b"/>
              <a:pathLst>
                <a:path w="3739419" h="1048504">
                  <a:moveTo>
                    <a:pt x="0" y="0"/>
                  </a:moveTo>
                  <a:lnTo>
                    <a:pt x="0" y="1048504"/>
                  </a:lnTo>
                  <a:lnTo>
                    <a:pt x="3739419" y="1048504"/>
                  </a:lnTo>
                  <a:lnTo>
                    <a:pt x="3739419" y="0"/>
                  </a:lnTo>
                  <a:lnTo>
                    <a:pt x="0" y="0"/>
                  </a:lnTo>
                  <a:close/>
                  <a:moveTo>
                    <a:pt x="3678459" y="987544"/>
                  </a:moveTo>
                  <a:lnTo>
                    <a:pt x="59690" y="987544"/>
                  </a:lnTo>
                  <a:lnTo>
                    <a:pt x="59690" y="59690"/>
                  </a:lnTo>
                  <a:lnTo>
                    <a:pt x="3678459" y="59690"/>
                  </a:lnTo>
                  <a:lnTo>
                    <a:pt x="3678459" y="987544"/>
                  </a:lnTo>
                  <a:close/>
                </a:path>
              </a:pathLst>
            </a:custGeom>
            <a:solidFill>
              <a:srgbClr val="D84900"/>
            </a:solid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145103" y="207112"/>
            <a:ext cx="1678366" cy="94621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35785" r="76558" b="20370"/>
          <a:stretch>
            <a:fillRect/>
          </a:stretch>
        </p:blipFill>
        <p:spPr>
          <a:xfrm>
            <a:off x="804186" y="1345377"/>
            <a:ext cx="5144226" cy="54122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524460" y="243122"/>
            <a:ext cx="1614494" cy="9102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40730" y="146035"/>
            <a:ext cx="1126913" cy="11043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947044" y="6172200"/>
            <a:ext cx="1118313" cy="5184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645987">
            <a:off x="445338" y="6020186"/>
            <a:ext cx="1844608" cy="5701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/>
          <a:srcRect t="39842" r="65194" b="22116"/>
          <a:stretch>
            <a:fillRect/>
          </a:stretch>
        </p:blipFill>
        <p:spPr>
          <a:xfrm>
            <a:off x="6154055" y="1335043"/>
            <a:ext cx="5911302" cy="36342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85062">
            <a:off x="10615812" y="1251354"/>
            <a:ext cx="1817277" cy="6112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 rot="59999">
            <a:off x="6649297" y="481652"/>
            <a:ext cx="4676003" cy="40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3"/>
              </a:lnSpc>
            </a:pPr>
            <a:r>
              <a:rPr lang="en-US" sz="2533">
                <a:solidFill>
                  <a:srgbClr val="F8FFF4"/>
                </a:solidFill>
                <a:ea typeface="KG Primary Penmanship"/>
              </a:rPr>
              <a:t>進階查詢</a:t>
            </a:r>
          </a:p>
        </p:txBody>
      </p:sp>
      <p:sp>
        <p:nvSpPr>
          <p:cNvPr id="11" name="TextBox 11"/>
          <p:cNvSpPr txBox="1"/>
          <p:nvPr/>
        </p:nvSpPr>
        <p:spPr>
          <a:xfrm rot="59999">
            <a:off x="993706" y="481652"/>
            <a:ext cx="4676003" cy="401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3"/>
              </a:lnSpc>
            </a:pPr>
            <a:r>
              <a:rPr lang="en-US" sz="2533">
                <a:solidFill>
                  <a:srgbClr val="333034"/>
                </a:solidFill>
                <a:ea typeface="KG Primary Penmanship"/>
              </a:rPr>
              <a:t>學校查詢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747511" y="2520543"/>
            <a:ext cx="2538420" cy="1979968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8987297" y="3510527"/>
            <a:ext cx="2058848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7"/>
              </a:lnSpc>
            </a:pPr>
            <a:r>
              <a:rPr lang="en-US" sz="3133" b="1" u="sng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輸入關鍵字</a:t>
            </a:r>
            <a:endParaRPr lang="en-US" sz="3133" b="1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576</Words>
  <Application>Microsoft Office PowerPoint</Application>
  <PresentationFormat>寬螢幕</PresentationFormat>
  <Paragraphs>100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0" baseType="lpstr">
      <vt:lpstr>KG Primary Penmanship</vt:lpstr>
      <vt:lpstr>Lazydog Bold</vt:lpstr>
      <vt:lpstr>Sniglet Bold</vt:lpstr>
      <vt:lpstr>微軟正黑體</vt:lpstr>
      <vt:lpstr>Arial</vt:lpstr>
      <vt:lpstr>Calibri</vt:lpstr>
      <vt:lpstr>Calibri Light</vt:lpstr>
      <vt:lpstr>Office 佈景主題</vt:lpstr>
      <vt:lpstr>科技院校四年制申請入學(科大申請) </vt:lpstr>
      <vt:lpstr>PowerPoint 簡報</vt:lpstr>
      <vt:lpstr>PowerPoint 簡報</vt:lpstr>
      <vt:lpstr>PowerPoint 簡報</vt:lpstr>
      <vt:lpstr>看懂科大申請簡章 111(去年)網頁介紹篇 </vt:lpstr>
      <vt:lpstr>請搜尋「112科大申請」</vt:lpstr>
      <vt:lpstr>簡章 查詢</vt:lpstr>
      <vt:lpstr>PowerPoint 簡報</vt:lpstr>
      <vt:lpstr>PowerPoint 簡報</vt:lpstr>
      <vt:lpstr>PowerPoint 簡報</vt:lpstr>
      <vt:lpstr>簡章 查詢</vt:lpstr>
      <vt:lpstr>PowerPoint 簡報</vt:lpstr>
      <vt:lpstr>一階篩選結果(111)查詢</vt:lpstr>
      <vt:lpstr>PowerPoint 簡報</vt:lpstr>
      <vt:lpstr>從去年最低錄取分數估學測平均單科級分</vt:lpstr>
      <vt:lpstr>練習題:明志科大材料工程單科級分</vt:lpstr>
      <vt:lpstr>PowerPoint 簡報</vt:lpstr>
      <vt:lpstr>PowerPoint 簡報</vt:lpstr>
      <vt:lpstr>二階計分與 學習歷程檔案參採</vt:lpstr>
      <vt:lpstr>二階計分與 學習歷程檔案參採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Yu Hao</cp:lastModifiedBy>
  <cp:revision>17</cp:revision>
  <dcterms:created xsi:type="dcterms:W3CDTF">2022-11-04T03:50:37Z</dcterms:created>
  <dcterms:modified xsi:type="dcterms:W3CDTF">2023-02-19T12:02:08Z</dcterms:modified>
</cp:coreProperties>
</file>